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31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89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6858000" cy="5143500"/>
  <p:notesSz cx="6858000" cy="9144000"/>
  <p:embeddedFontLst>
    <p:embeddedFont>
      <p:font typeface="Advent Pro Light" panose="020B0604020202020204" charset="0"/>
      <p:regular r:id="rId32"/>
      <p:bold r:id="rId33"/>
    </p:embeddedFont>
    <p:embeddedFont>
      <p:font typeface="Alata" panose="020B0604020202020204" charset="0"/>
      <p:regular r:id="rId34"/>
    </p:embeddedFont>
    <p:embeddedFont>
      <p:font typeface="Anton" panose="020B0604020202020204" charset="0"/>
      <p:regular r:id="rId35"/>
    </p:embeddedFont>
    <p:embeddedFont>
      <p:font typeface="Didact Gothic" panose="020B0604020202020204" charset="0"/>
      <p:regular r:id="rId36"/>
    </p:embeddedFont>
    <p:embeddedFont>
      <p:font typeface="Fira Sans Condensed Light" panose="020B0604020202020204" charset="0"/>
      <p:regular r:id="rId37"/>
      <p:bold r:id="rId38"/>
      <p:italic r:id="rId39"/>
      <p:boldItalic r:id="rId40"/>
    </p:embeddedFont>
    <p:embeddedFont>
      <p:font typeface="Rajdhani" panose="020B060402020202020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49A77E-08DD-4D7E-B6A1-608056F11107}">
  <a:tblStyle styleId="{6049A77E-08DD-4D7E-B6A1-608056F111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58" y="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3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de10487c1_5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de10487c1_5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de10487c1_5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de10487c1_5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1600" baseline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def91b91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def91b91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def91b91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def91b91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0444A-1536-43B5-87EF-11F0B0496A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Родне, примериве види дали одговараат истите да ги правиш и во Пајтон или други ке ставиш???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0444A-1536-43B5-87EF-11F0B0496A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3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7B6D3-CC44-4619-9B99-2465CC5F40F6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6108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4ab323828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4ab323828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0000" y="1139150"/>
            <a:ext cx="3303000" cy="25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solidFill>
                  <a:srgbClr val="F3F3F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000" y="3585075"/>
            <a:ext cx="2538675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>
                <a:solidFill>
                  <a:srgbClr val="F3F3F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614" y="1545432"/>
            <a:ext cx="2472941" cy="3146822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0653" y="1542069"/>
            <a:ext cx="2472942" cy="315018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540000" y="375729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250" b="0"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540000" y="1134475"/>
            <a:ext cx="577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23838">
              <a:spcBef>
                <a:spcPts val="0"/>
              </a:spcBef>
              <a:spcAft>
                <a:spcPts val="0"/>
              </a:spcAft>
              <a:buSzPts val="1100"/>
              <a:buFont typeface="Roboto"/>
              <a:buAutoNum type="arabicPeriod"/>
              <a:defRPr sz="975"/>
            </a:lvl1pPr>
            <a:lvl2pPr marL="685800" lvl="1" indent="-22383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alphaLcPeriod"/>
              <a:defRPr/>
            </a:lvl2pPr>
            <a:lvl3pPr marL="1028700" lvl="2" indent="-22383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romanLcPeriod"/>
              <a:defRPr/>
            </a:lvl3pPr>
            <a:lvl4pPr marL="1371600" lvl="3" indent="-22383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arabicPeriod"/>
              <a:defRPr/>
            </a:lvl4pPr>
            <a:lvl5pPr marL="1714500" lvl="4" indent="-22383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alphaLcPeriod"/>
              <a:defRPr/>
            </a:lvl5pPr>
            <a:lvl6pPr marL="2057400" lvl="5" indent="-22383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romanLcPeriod"/>
              <a:defRPr/>
            </a:lvl6pPr>
            <a:lvl7pPr marL="2400300" lvl="6" indent="-22383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arabicPeriod"/>
              <a:defRPr/>
            </a:lvl7pPr>
            <a:lvl8pPr marL="2743200" lvl="7" indent="-22383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uli Regular"/>
              <a:buAutoNum type="alphaLcPeriod"/>
              <a:defRPr/>
            </a:lvl8pPr>
            <a:lvl9pPr marL="3086100" lvl="8" indent="-223838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" name="Google Shape;59;p4"/>
          <p:cNvGrpSpPr/>
          <p:nvPr/>
        </p:nvGrpSpPr>
        <p:grpSpPr>
          <a:xfrm>
            <a:off x="-379347" y="-517674"/>
            <a:ext cx="8141272" cy="6169249"/>
            <a:chOff x="-505796" y="-517674"/>
            <a:chExt cx="10855029" cy="6169249"/>
          </a:xfrm>
        </p:grpSpPr>
        <p:sp>
          <p:nvSpPr>
            <p:cNvPr id="60" name="Google Shape;60;p4"/>
            <p:cNvSpPr/>
            <p:nvPr/>
          </p:nvSpPr>
          <p:spPr>
            <a:xfrm rot="-2700000">
              <a:off x="-461891" y="-111871"/>
              <a:ext cx="1447589" cy="723795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3" name="Google Shape;61;p4"/>
            <p:cNvGrpSpPr/>
            <p:nvPr/>
          </p:nvGrpSpPr>
          <p:grpSpPr>
            <a:xfrm rot="10800000" flipH="1">
              <a:off x="6945418" y="19"/>
              <a:ext cx="3403815" cy="2463647"/>
              <a:chOff x="5543643" y="2680767"/>
              <a:chExt cx="3403815" cy="2463647"/>
            </a:xfrm>
          </p:grpSpPr>
          <p:sp>
            <p:nvSpPr>
              <p:cNvPr id="62" name="Google Shape;62;p4"/>
              <p:cNvSpPr/>
              <p:nvPr/>
            </p:nvSpPr>
            <p:spPr>
              <a:xfrm>
                <a:off x="5543643" y="2680767"/>
                <a:ext cx="2606673" cy="2463647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29810" extrusionOk="0">
                    <a:moveTo>
                      <a:pt x="29810" y="1"/>
                    </a:moveTo>
                    <a:lnTo>
                      <a:pt x="1" y="29810"/>
                    </a:lnTo>
                    <a:lnTo>
                      <a:pt x="3243" y="29810"/>
                    </a:lnTo>
                    <a:lnTo>
                      <a:pt x="31436" y="1620"/>
                    </a:lnTo>
                    <a:lnTo>
                      <a:pt x="298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3" name="Google Shape;63;p4"/>
              <p:cNvSpPr/>
              <p:nvPr/>
            </p:nvSpPr>
            <p:spPr>
              <a:xfrm>
                <a:off x="6074700" y="2945543"/>
                <a:ext cx="2340997" cy="2198853"/>
              </a:xfrm>
              <a:custGeom>
                <a:avLst/>
                <a:gdLst/>
                <a:ahLst/>
                <a:cxnLst/>
                <a:rect l="l" t="t" r="r" b="b"/>
                <a:pathLst>
                  <a:path w="28232" h="26606" extrusionOk="0">
                    <a:moveTo>
                      <a:pt x="26608" y="1"/>
                    </a:moveTo>
                    <a:lnTo>
                      <a:pt x="0" y="26606"/>
                    </a:lnTo>
                    <a:lnTo>
                      <a:pt x="3249" y="26606"/>
                    </a:lnTo>
                    <a:lnTo>
                      <a:pt x="28231" y="1627"/>
                    </a:lnTo>
                    <a:lnTo>
                      <a:pt x="266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6606505" y="3210318"/>
                <a:ext cx="2075653" cy="1934058"/>
              </a:xfrm>
              <a:custGeom>
                <a:avLst/>
                <a:gdLst/>
                <a:ahLst/>
                <a:cxnLst/>
                <a:rect l="l" t="t" r="r" b="b"/>
                <a:pathLst>
                  <a:path w="25032" h="23402" extrusionOk="0">
                    <a:moveTo>
                      <a:pt x="23405" y="0"/>
                    </a:moveTo>
                    <a:lnTo>
                      <a:pt x="1" y="23402"/>
                    </a:lnTo>
                    <a:lnTo>
                      <a:pt x="3250" y="23402"/>
                    </a:lnTo>
                    <a:lnTo>
                      <a:pt x="25032" y="1623"/>
                    </a:lnTo>
                    <a:lnTo>
                      <a:pt x="23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7138143" y="3475672"/>
                <a:ext cx="1809314" cy="1668685"/>
              </a:xfrm>
              <a:custGeom>
                <a:avLst/>
                <a:gdLst/>
                <a:ahLst/>
                <a:cxnLst/>
                <a:rect l="l" t="t" r="r" b="b"/>
                <a:pathLst>
                  <a:path w="21820" h="20191" extrusionOk="0">
                    <a:moveTo>
                      <a:pt x="20197" y="1"/>
                    </a:moveTo>
                    <a:lnTo>
                      <a:pt x="0" y="20191"/>
                    </a:lnTo>
                    <a:lnTo>
                      <a:pt x="3245" y="20191"/>
                    </a:lnTo>
                    <a:lnTo>
                      <a:pt x="21820" y="1616"/>
                    </a:lnTo>
                    <a:lnTo>
                      <a:pt x="20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66" name="Google Shape;66;p4"/>
            <p:cNvSpPr/>
            <p:nvPr/>
          </p:nvSpPr>
          <p:spPr>
            <a:xfrm>
              <a:off x="0" y="4145575"/>
              <a:ext cx="997800" cy="99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67" name="Google Shape;67;p4"/>
            <p:cNvSpPr/>
            <p:nvPr/>
          </p:nvSpPr>
          <p:spPr>
            <a:xfrm rot="-8100000">
              <a:off x="533899" y="4536678"/>
              <a:ext cx="1406011" cy="723795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2;p16"/>
          <p:cNvGrpSpPr/>
          <p:nvPr/>
        </p:nvGrpSpPr>
        <p:grpSpPr>
          <a:xfrm>
            <a:off x="-769928" y="-2660"/>
            <a:ext cx="7627933" cy="2048976"/>
            <a:chOff x="-1026571" y="-2660"/>
            <a:chExt cx="10170577" cy="2048976"/>
          </a:xfrm>
        </p:grpSpPr>
        <p:grpSp>
          <p:nvGrpSpPr>
            <p:cNvPr id="3" name="Google Shape;253;p16"/>
            <p:cNvGrpSpPr/>
            <p:nvPr/>
          </p:nvGrpSpPr>
          <p:grpSpPr>
            <a:xfrm>
              <a:off x="-1026571" y="-2660"/>
              <a:ext cx="2763442" cy="2048976"/>
              <a:chOff x="317894" y="-28792"/>
              <a:chExt cx="2740151" cy="2052054"/>
            </a:xfrm>
          </p:grpSpPr>
          <p:sp>
            <p:nvSpPr>
              <p:cNvPr id="254" name="Google Shape;254;p16"/>
              <p:cNvSpPr/>
              <p:nvPr/>
            </p:nvSpPr>
            <p:spPr>
              <a:xfrm>
                <a:off x="317894" y="-28792"/>
                <a:ext cx="1641456" cy="1499035"/>
              </a:xfrm>
              <a:custGeom>
                <a:avLst/>
                <a:gdLst/>
                <a:ahLst/>
                <a:cxnLst/>
                <a:rect l="l" t="t" r="r" b="b"/>
                <a:pathLst>
                  <a:path w="19305" h="17630" extrusionOk="0">
                    <a:moveTo>
                      <a:pt x="16056" y="0"/>
                    </a:moveTo>
                    <a:lnTo>
                      <a:pt x="1" y="16052"/>
                    </a:lnTo>
                    <a:lnTo>
                      <a:pt x="25" y="16076"/>
                    </a:lnTo>
                    <a:lnTo>
                      <a:pt x="70" y="16031"/>
                    </a:lnTo>
                    <a:lnTo>
                      <a:pt x="1675" y="17629"/>
                    </a:lnTo>
                    <a:lnTo>
                      <a:pt x="19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590647" y="-28792"/>
                <a:ext cx="1913544" cy="1759134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20689" extrusionOk="0">
                    <a:moveTo>
                      <a:pt x="19255" y="0"/>
                    </a:moveTo>
                    <a:lnTo>
                      <a:pt x="1" y="19256"/>
                    </a:lnTo>
                    <a:lnTo>
                      <a:pt x="193" y="19067"/>
                    </a:lnTo>
                    <a:lnTo>
                      <a:pt x="1816" y="20689"/>
                    </a:lnTo>
                    <a:lnTo>
                      <a:pt x="22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" name="Google Shape;256;p16"/>
              <p:cNvSpPr/>
              <p:nvPr/>
            </p:nvSpPr>
            <p:spPr>
              <a:xfrm>
                <a:off x="867737" y="-28792"/>
                <a:ext cx="2190308" cy="2052054"/>
              </a:xfrm>
              <a:custGeom>
                <a:avLst/>
                <a:gdLst/>
                <a:ahLst/>
                <a:cxnLst/>
                <a:rect l="l" t="t" r="r" b="b"/>
                <a:pathLst>
                  <a:path w="25760" h="24134" extrusionOk="0">
                    <a:moveTo>
                      <a:pt x="22517" y="0"/>
                    </a:moveTo>
                    <a:lnTo>
                      <a:pt x="1" y="22518"/>
                    </a:lnTo>
                    <a:lnTo>
                      <a:pt x="1627" y="24133"/>
                    </a:lnTo>
                    <a:lnTo>
                      <a:pt x="25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oogle Shape;257;p16"/>
            <p:cNvGrpSpPr/>
            <p:nvPr/>
          </p:nvGrpSpPr>
          <p:grpSpPr>
            <a:xfrm>
              <a:off x="7486985" y="0"/>
              <a:ext cx="1657021" cy="1631549"/>
              <a:chOff x="4974132" y="0"/>
              <a:chExt cx="2611950" cy="2571799"/>
            </a:xfrm>
          </p:grpSpPr>
          <p:sp>
            <p:nvSpPr>
              <p:cNvPr id="258" name="Google Shape;258;p16"/>
              <p:cNvSpPr/>
              <p:nvPr/>
            </p:nvSpPr>
            <p:spPr>
              <a:xfrm>
                <a:off x="4974132" y="0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6280078" y="1285903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0" name="Google Shape;260;p16"/>
          <p:cNvSpPr txBox="1">
            <a:spLocks noGrp="1"/>
          </p:cNvSpPr>
          <p:nvPr>
            <p:ph type="subTitle" idx="1"/>
          </p:nvPr>
        </p:nvSpPr>
        <p:spPr>
          <a:xfrm>
            <a:off x="783424" y="1480146"/>
            <a:ext cx="2106675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2"/>
          </p:nvPr>
        </p:nvSpPr>
        <p:spPr>
          <a:xfrm>
            <a:off x="783356" y="3251934"/>
            <a:ext cx="2106675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3"/>
          </p:nvPr>
        </p:nvSpPr>
        <p:spPr>
          <a:xfrm>
            <a:off x="4209068" y="1480146"/>
            <a:ext cx="2106675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4"/>
          </p:nvPr>
        </p:nvSpPr>
        <p:spPr>
          <a:xfrm>
            <a:off x="4209000" y="3251934"/>
            <a:ext cx="2106675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8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5"/>
          </p:nvPr>
        </p:nvSpPr>
        <p:spPr>
          <a:xfrm>
            <a:off x="783421" y="1963823"/>
            <a:ext cx="2106675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6"/>
          </p:nvPr>
        </p:nvSpPr>
        <p:spPr>
          <a:xfrm>
            <a:off x="783356" y="3735625"/>
            <a:ext cx="2106675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7"/>
          </p:nvPr>
        </p:nvSpPr>
        <p:spPr>
          <a:xfrm>
            <a:off x="4209064" y="1963823"/>
            <a:ext cx="2106675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8"/>
          </p:nvPr>
        </p:nvSpPr>
        <p:spPr>
          <a:xfrm>
            <a:off x="4209000" y="3735625"/>
            <a:ext cx="2106675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540000" y="375729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0" b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 hasCustomPrompt="1"/>
          </p:nvPr>
        </p:nvSpPr>
        <p:spPr>
          <a:xfrm flipH="1">
            <a:off x="1350841" y="1394457"/>
            <a:ext cx="15876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F7E7"/>
              </a:buClr>
              <a:buSzPts val="12000"/>
              <a:buNone/>
              <a:defRPr sz="72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 flipH="1">
            <a:off x="1350841" y="3183125"/>
            <a:ext cx="3133575" cy="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05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2"/>
          </p:nvPr>
        </p:nvSpPr>
        <p:spPr>
          <a:xfrm flipH="1">
            <a:off x="1350841" y="2749900"/>
            <a:ext cx="3133575" cy="5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grpSp>
        <p:nvGrpSpPr>
          <p:cNvPr id="2" name="Google Shape;129;p9"/>
          <p:cNvGrpSpPr/>
          <p:nvPr/>
        </p:nvGrpSpPr>
        <p:grpSpPr>
          <a:xfrm flipH="1">
            <a:off x="-834844" y="-3"/>
            <a:ext cx="3102773" cy="5265165"/>
            <a:chOff x="6127565" y="-3"/>
            <a:chExt cx="4137030" cy="5265165"/>
          </a:xfrm>
        </p:grpSpPr>
        <p:grpSp>
          <p:nvGrpSpPr>
            <p:cNvPr id="3" name="Google Shape;130;p9"/>
            <p:cNvGrpSpPr/>
            <p:nvPr/>
          </p:nvGrpSpPr>
          <p:grpSpPr>
            <a:xfrm flipH="1">
              <a:off x="6127565" y="-3"/>
              <a:ext cx="4137030" cy="2593609"/>
              <a:chOff x="45821" y="-28792"/>
              <a:chExt cx="4102162" cy="2597505"/>
            </a:xfrm>
          </p:grpSpPr>
          <p:sp>
            <p:nvSpPr>
              <p:cNvPr id="131" name="Google Shape;131;p9"/>
              <p:cNvSpPr/>
              <p:nvPr/>
            </p:nvSpPr>
            <p:spPr>
              <a:xfrm>
                <a:off x="45821" y="-28792"/>
                <a:ext cx="1368092" cy="1226607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14426" extrusionOk="0">
                    <a:moveTo>
                      <a:pt x="12848" y="0"/>
                    </a:moveTo>
                    <a:lnTo>
                      <a:pt x="1" y="12847"/>
                    </a:lnTo>
                    <a:lnTo>
                      <a:pt x="15" y="12865"/>
                    </a:lnTo>
                    <a:lnTo>
                      <a:pt x="59" y="12820"/>
                    </a:lnTo>
                    <a:lnTo>
                      <a:pt x="1665" y="14426"/>
                    </a:lnTo>
                    <a:lnTo>
                      <a:pt x="160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2" name="Google Shape;132;p9"/>
              <p:cNvSpPr/>
              <p:nvPr/>
            </p:nvSpPr>
            <p:spPr>
              <a:xfrm>
                <a:off x="317894" y="-28792"/>
                <a:ext cx="1641456" cy="1499035"/>
              </a:xfrm>
              <a:custGeom>
                <a:avLst/>
                <a:gdLst/>
                <a:ahLst/>
                <a:cxnLst/>
                <a:rect l="l" t="t" r="r" b="b"/>
                <a:pathLst>
                  <a:path w="19305" h="17630" extrusionOk="0">
                    <a:moveTo>
                      <a:pt x="16056" y="0"/>
                    </a:moveTo>
                    <a:lnTo>
                      <a:pt x="1" y="16052"/>
                    </a:lnTo>
                    <a:lnTo>
                      <a:pt x="25" y="16076"/>
                    </a:lnTo>
                    <a:lnTo>
                      <a:pt x="70" y="16031"/>
                    </a:lnTo>
                    <a:lnTo>
                      <a:pt x="1675" y="17629"/>
                    </a:lnTo>
                    <a:lnTo>
                      <a:pt x="19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3" name="Google Shape;133;p9"/>
              <p:cNvSpPr/>
              <p:nvPr/>
            </p:nvSpPr>
            <p:spPr>
              <a:xfrm>
                <a:off x="590647" y="-28792"/>
                <a:ext cx="1913544" cy="1759134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20689" extrusionOk="0">
                    <a:moveTo>
                      <a:pt x="19255" y="0"/>
                    </a:moveTo>
                    <a:lnTo>
                      <a:pt x="1" y="19256"/>
                    </a:lnTo>
                    <a:lnTo>
                      <a:pt x="193" y="19067"/>
                    </a:lnTo>
                    <a:lnTo>
                      <a:pt x="1816" y="20689"/>
                    </a:lnTo>
                    <a:lnTo>
                      <a:pt x="22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4" name="Google Shape;134;p9"/>
              <p:cNvSpPr/>
              <p:nvPr/>
            </p:nvSpPr>
            <p:spPr>
              <a:xfrm>
                <a:off x="1140150" y="-28792"/>
                <a:ext cx="2463332" cy="2325077"/>
              </a:xfrm>
              <a:custGeom>
                <a:avLst/>
                <a:gdLst/>
                <a:ahLst/>
                <a:cxnLst/>
                <a:rect l="l" t="t" r="r" b="b"/>
                <a:pathLst>
                  <a:path w="28971" h="27345" extrusionOk="0">
                    <a:moveTo>
                      <a:pt x="25722" y="0"/>
                    </a:moveTo>
                    <a:lnTo>
                      <a:pt x="0" y="25722"/>
                    </a:lnTo>
                    <a:lnTo>
                      <a:pt x="1627" y="27344"/>
                    </a:lnTo>
                    <a:lnTo>
                      <a:pt x="289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1412563" y="-28792"/>
                <a:ext cx="2735420" cy="2597505"/>
              </a:xfrm>
              <a:custGeom>
                <a:avLst/>
                <a:gdLst/>
                <a:ahLst/>
                <a:cxnLst/>
                <a:rect l="l" t="t" r="r" b="b"/>
                <a:pathLst>
                  <a:path w="32171" h="30549" extrusionOk="0">
                    <a:moveTo>
                      <a:pt x="28926" y="0"/>
                    </a:moveTo>
                    <a:lnTo>
                      <a:pt x="0" y="28923"/>
                    </a:lnTo>
                    <a:lnTo>
                      <a:pt x="1626" y="30548"/>
                    </a:lnTo>
                    <a:lnTo>
                      <a:pt x="321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867737" y="-28792"/>
                <a:ext cx="2190308" cy="2052054"/>
              </a:xfrm>
              <a:custGeom>
                <a:avLst/>
                <a:gdLst/>
                <a:ahLst/>
                <a:cxnLst/>
                <a:rect l="l" t="t" r="r" b="b"/>
                <a:pathLst>
                  <a:path w="25760" h="24134" extrusionOk="0">
                    <a:moveTo>
                      <a:pt x="22517" y="0"/>
                    </a:moveTo>
                    <a:lnTo>
                      <a:pt x="1" y="22518"/>
                    </a:lnTo>
                    <a:lnTo>
                      <a:pt x="1627" y="24133"/>
                    </a:lnTo>
                    <a:lnTo>
                      <a:pt x="25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4" name="Google Shape;137;p9"/>
            <p:cNvGrpSpPr/>
            <p:nvPr/>
          </p:nvGrpSpPr>
          <p:grpSpPr>
            <a:xfrm flipH="1">
              <a:off x="6172818" y="2169726"/>
              <a:ext cx="3828026" cy="3095435"/>
              <a:chOff x="-1195968" y="1003650"/>
              <a:chExt cx="5326320" cy="4306992"/>
            </a:xfrm>
          </p:grpSpPr>
          <p:grpSp>
            <p:nvGrpSpPr>
              <p:cNvPr id="5" name="Google Shape;138;p9"/>
              <p:cNvGrpSpPr/>
              <p:nvPr/>
            </p:nvGrpSpPr>
            <p:grpSpPr>
              <a:xfrm>
                <a:off x="-1195968" y="2578233"/>
                <a:ext cx="3942832" cy="2732409"/>
                <a:chOff x="-1182160" y="2564425"/>
                <a:chExt cx="3942832" cy="2732409"/>
              </a:xfrm>
            </p:grpSpPr>
            <p:sp>
              <p:nvSpPr>
                <p:cNvPr id="139" name="Google Shape;139;p9"/>
                <p:cNvSpPr/>
                <p:nvPr/>
              </p:nvSpPr>
              <p:spPr>
                <a:xfrm>
                  <a:off x="-1182160" y="2564425"/>
                  <a:ext cx="2876578" cy="2732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1" h="33062" extrusionOk="0">
                      <a:moveTo>
                        <a:pt x="33065" y="1"/>
                      </a:moveTo>
                      <a:lnTo>
                        <a:pt x="1" y="33062"/>
                      </a:lnTo>
                      <a:lnTo>
                        <a:pt x="3250" y="33062"/>
                      </a:lnTo>
                      <a:lnTo>
                        <a:pt x="34691" y="1627"/>
                      </a:lnTo>
                      <a:lnTo>
                        <a:pt x="3306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40" name="Google Shape;140;p9"/>
                <p:cNvSpPr/>
                <p:nvPr/>
              </p:nvSpPr>
              <p:spPr>
                <a:xfrm>
                  <a:off x="-643142" y="2833167"/>
                  <a:ext cx="2606673" cy="2463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36" h="29810" extrusionOk="0">
                      <a:moveTo>
                        <a:pt x="29810" y="1"/>
                      </a:moveTo>
                      <a:lnTo>
                        <a:pt x="1" y="29810"/>
                      </a:lnTo>
                      <a:lnTo>
                        <a:pt x="3243" y="29810"/>
                      </a:lnTo>
                      <a:lnTo>
                        <a:pt x="31436" y="1620"/>
                      </a:lnTo>
                      <a:lnTo>
                        <a:pt x="2981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41" name="Google Shape;141;p9"/>
                <p:cNvSpPr/>
                <p:nvPr/>
              </p:nvSpPr>
              <p:spPr>
                <a:xfrm>
                  <a:off x="-112084" y="3097943"/>
                  <a:ext cx="2340997" cy="2198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2" h="26606" extrusionOk="0">
                      <a:moveTo>
                        <a:pt x="26608" y="1"/>
                      </a:moveTo>
                      <a:lnTo>
                        <a:pt x="0" y="26606"/>
                      </a:lnTo>
                      <a:lnTo>
                        <a:pt x="3249" y="26606"/>
                      </a:lnTo>
                      <a:lnTo>
                        <a:pt x="28231" y="1627"/>
                      </a:lnTo>
                      <a:lnTo>
                        <a:pt x="2660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42" name="Google Shape;142;p9"/>
                <p:cNvSpPr/>
                <p:nvPr/>
              </p:nvSpPr>
              <p:spPr>
                <a:xfrm>
                  <a:off x="419720" y="3362718"/>
                  <a:ext cx="2075653" cy="193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2" h="23402" extrusionOk="0">
                      <a:moveTo>
                        <a:pt x="23405" y="0"/>
                      </a:moveTo>
                      <a:lnTo>
                        <a:pt x="1" y="23402"/>
                      </a:lnTo>
                      <a:lnTo>
                        <a:pt x="3250" y="23402"/>
                      </a:lnTo>
                      <a:lnTo>
                        <a:pt x="25032" y="1623"/>
                      </a:lnTo>
                      <a:lnTo>
                        <a:pt x="2340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  <p:sp>
              <p:nvSpPr>
                <p:cNvPr id="143" name="Google Shape;143;p9"/>
                <p:cNvSpPr/>
                <p:nvPr/>
              </p:nvSpPr>
              <p:spPr>
                <a:xfrm>
                  <a:off x="951358" y="3628072"/>
                  <a:ext cx="1809314" cy="166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0" h="20191" extrusionOk="0">
                      <a:moveTo>
                        <a:pt x="20197" y="1"/>
                      </a:moveTo>
                      <a:lnTo>
                        <a:pt x="0" y="20191"/>
                      </a:lnTo>
                      <a:lnTo>
                        <a:pt x="3245" y="20191"/>
                      </a:lnTo>
                      <a:lnTo>
                        <a:pt x="21820" y="1616"/>
                      </a:lnTo>
                      <a:lnTo>
                        <a:pt x="201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/>
                </a:p>
              </p:txBody>
            </p:sp>
          </p:grpSp>
          <p:sp>
            <p:nvSpPr>
              <p:cNvPr id="144" name="Google Shape;144;p9"/>
              <p:cNvSpPr/>
              <p:nvPr/>
            </p:nvSpPr>
            <p:spPr>
              <a:xfrm>
                <a:off x="254850" y="2571750"/>
                <a:ext cx="2583811" cy="2583483"/>
              </a:xfrm>
              <a:custGeom>
                <a:avLst/>
                <a:gdLst/>
                <a:ahLst/>
                <a:cxnLst/>
                <a:rect l="l" t="t" r="r" b="b"/>
                <a:pathLst>
                  <a:path w="31020" h="31017" extrusionOk="0">
                    <a:moveTo>
                      <a:pt x="15508" y="1"/>
                    </a:moveTo>
                    <a:lnTo>
                      <a:pt x="0" y="15509"/>
                    </a:lnTo>
                    <a:lnTo>
                      <a:pt x="15508" y="31017"/>
                    </a:lnTo>
                    <a:lnTo>
                      <a:pt x="31019" y="1550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>
                <a:off x="1546499" y="3863398"/>
                <a:ext cx="1292072" cy="1291783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509" extrusionOk="0">
                    <a:moveTo>
                      <a:pt x="0" y="1"/>
                    </a:moveTo>
                    <a:lnTo>
                      <a:pt x="0" y="15509"/>
                    </a:lnTo>
                    <a:lnTo>
                      <a:pt x="155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 rot="-5400000">
                <a:off x="2838424" y="3863398"/>
                <a:ext cx="1292072" cy="1291783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509" extrusionOk="0">
                    <a:moveTo>
                      <a:pt x="0" y="1"/>
                    </a:moveTo>
                    <a:lnTo>
                      <a:pt x="0" y="15509"/>
                    </a:lnTo>
                    <a:lnTo>
                      <a:pt x="155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 rot="5400000" flipH="1">
                <a:off x="-806258" y="1787100"/>
                <a:ext cx="3136200" cy="15693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148" name="Google Shape;148;p9"/>
            <p:cNvSpPr/>
            <p:nvPr/>
          </p:nvSpPr>
          <p:spPr>
            <a:xfrm flipH="1">
              <a:off x="7776046" y="-3"/>
              <a:ext cx="1394959" cy="687485"/>
            </a:xfrm>
            <a:custGeom>
              <a:avLst/>
              <a:gdLst/>
              <a:ahLst/>
              <a:cxnLst/>
              <a:rect l="l" t="t" r="r" b="b"/>
              <a:pathLst>
                <a:path w="29136" h="14570" extrusionOk="0">
                  <a:moveTo>
                    <a:pt x="14566" y="14569"/>
                  </a:moveTo>
                  <a:lnTo>
                    <a:pt x="29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50;p10"/>
          <p:cNvGrpSpPr/>
          <p:nvPr/>
        </p:nvGrpSpPr>
        <p:grpSpPr>
          <a:xfrm>
            <a:off x="-961433" y="-2660"/>
            <a:ext cx="7819496" cy="5615117"/>
            <a:chOff x="-1281910" y="-2660"/>
            <a:chExt cx="10425994" cy="5615117"/>
          </a:xfrm>
        </p:grpSpPr>
        <p:grpSp>
          <p:nvGrpSpPr>
            <p:cNvPr id="3" name="Google Shape;151;p10"/>
            <p:cNvGrpSpPr/>
            <p:nvPr/>
          </p:nvGrpSpPr>
          <p:grpSpPr>
            <a:xfrm>
              <a:off x="-1281910" y="-2660"/>
              <a:ext cx="3313515" cy="2321589"/>
              <a:chOff x="317894" y="-28792"/>
              <a:chExt cx="3285588" cy="2325077"/>
            </a:xfrm>
          </p:grpSpPr>
          <p:sp>
            <p:nvSpPr>
              <p:cNvPr id="152" name="Google Shape;152;p10"/>
              <p:cNvSpPr/>
              <p:nvPr/>
            </p:nvSpPr>
            <p:spPr>
              <a:xfrm>
                <a:off x="317894" y="-28792"/>
                <a:ext cx="1641456" cy="1499035"/>
              </a:xfrm>
              <a:custGeom>
                <a:avLst/>
                <a:gdLst/>
                <a:ahLst/>
                <a:cxnLst/>
                <a:rect l="l" t="t" r="r" b="b"/>
                <a:pathLst>
                  <a:path w="19305" h="17630" extrusionOk="0">
                    <a:moveTo>
                      <a:pt x="16056" y="0"/>
                    </a:moveTo>
                    <a:lnTo>
                      <a:pt x="1" y="16052"/>
                    </a:lnTo>
                    <a:lnTo>
                      <a:pt x="25" y="16076"/>
                    </a:lnTo>
                    <a:lnTo>
                      <a:pt x="70" y="16031"/>
                    </a:lnTo>
                    <a:lnTo>
                      <a:pt x="1675" y="17629"/>
                    </a:lnTo>
                    <a:lnTo>
                      <a:pt x="19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53" name="Google Shape;153;p10"/>
              <p:cNvSpPr/>
              <p:nvPr/>
            </p:nvSpPr>
            <p:spPr>
              <a:xfrm>
                <a:off x="590647" y="-28792"/>
                <a:ext cx="1913544" cy="1759134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20689" extrusionOk="0">
                    <a:moveTo>
                      <a:pt x="19255" y="0"/>
                    </a:moveTo>
                    <a:lnTo>
                      <a:pt x="1" y="19256"/>
                    </a:lnTo>
                    <a:lnTo>
                      <a:pt x="193" y="19067"/>
                    </a:lnTo>
                    <a:lnTo>
                      <a:pt x="1816" y="20689"/>
                    </a:lnTo>
                    <a:lnTo>
                      <a:pt x="22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54" name="Google Shape;154;p10"/>
              <p:cNvSpPr/>
              <p:nvPr/>
            </p:nvSpPr>
            <p:spPr>
              <a:xfrm>
                <a:off x="867737" y="-28792"/>
                <a:ext cx="2190308" cy="2052054"/>
              </a:xfrm>
              <a:custGeom>
                <a:avLst/>
                <a:gdLst/>
                <a:ahLst/>
                <a:cxnLst/>
                <a:rect l="l" t="t" r="r" b="b"/>
                <a:pathLst>
                  <a:path w="25760" h="24134" extrusionOk="0">
                    <a:moveTo>
                      <a:pt x="22517" y="0"/>
                    </a:moveTo>
                    <a:lnTo>
                      <a:pt x="1" y="22518"/>
                    </a:lnTo>
                    <a:lnTo>
                      <a:pt x="1627" y="24133"/>
                    </a:lnTo>
                    <a:lnTo>
                      <a:pt x="25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55" name="Google Shape;155;p10"/>
              <p:cNvSpPr/>
              <p:nvPr/>
            </p:nvSpPr>
            <p:spPr>
              <a:xfrm>
                <a:off x="1140150" y="-28792"/>
                <a:ext cx="2463332" cy="2325077"/>
              </a:xfrm>
              <a:custGeom>
                <a:avLst/>
                <a:gdLst/>
                <a:ahLst/>
                <a:cxnLst/>
                <a:rect l="l" t="t" r="r" b="b"/>
                <a:pathLst>
                  <a:path w="28971" h="27345" extrusionOk="0">
                    <a:moveTo>
                      <a:pt x="25722" y="0"/>
                    </a:moveTo>
                    <a:lnTo>
                      <a:pt x="0" y="25722"/>
                    </a:lnTo>
                    <a:lnTo>
                      <a:pt x="1627" y="27344"/>
                    </a:lnTo>
                    <a:lnTo>
                      <a:pt x="289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156" name="Google Shape;156;p10"/>
            <p:cNvSpPr/>
            <p:nvPr/>
          </p:nvSpPr>
          <p:spPr>
            <a:xfrm rot="-2700000">
              <a:off x="-191786" y="4028301"/>
              <a:ext cx="1312448" cy="1312321"/>
            </a:xfrm>
            <a:custGeom>
              <a:avLst/>
              <a:gdLst/>
              <a:ahLst/>
              <a:cxnLst/>
              <a:rect l="l" t="t" r="r" b="b"/>
              <a:pathLst>
                <a:path w="31020" h="31017" extrusionOk="0">
                  <a:moveTo>
                    <a:pt x="15508" y="1"/>
                  </a:moveTo>
                  <a:lnTo>
                    <a:pt x="0" y="15509"/>
                  </a:lnTo>
                  <a:lnTo>
                    <a:pt x="15508" y="31017"/>
                  </a:lnTo>
                  <a:lnTo>
                    <a:pt x="31019" y="155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928044" y="4223382"/>
              <a:ext cx="924600" cy="9249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4" name="Google Shape;158;p10"/>
            <p:cNvGrpSpPr/>
            <p:nvPr/>
          </p:nvGrpSpPr>
          <p:grpSpPr>
            <a:xfrm>
              <a:off x="7385981" y="0"/>
              <a:ext cx="1758103" cy="1731078"/>
              <a:chOff x="4974132" y="0"/>
              <a:chExt cx="2611950" cy="2571799"/>
            </a:xfrm>
          </p:grpSpPr>
          <p:sp>
            <p:nvSpPr>
              <p:cNvPr id="159" name="Google Shape;159;p10"/>
              <p:cNvSpPr/>
              <p:nvPr/>
            </p:nvSpPr>
            <p:spPr>
              <a:xfrm>
                <a:off x="4974132" y="0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60" name="Google Shape;160;p10"/>
              <p:cNvSpPr/>
              <p:nvPr/>
            </p:nvSpPr>
            <p:spPr>
              <a:xfrm>
                <a:off x="6280078" y="1285903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sp>
          <p:nvSpPr>
            <p:cNvPr id="161" name="Google Shape;161;p10"/>
            <p:cNvSpPr/>
            <p:nvPr/>
          </p:nvSpPr>
          <p:spPr>
            <a:xfrm flipH="1">
              <a:off x="8219482" y="4222007"/>
              <a:ext cx="924600" cy="924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62" name="Google Shape;162;p10"/>
            <p:cNvSpPr/>
            <p:nvPr/>
          </p:nvSpPr>
          <p:spPr>
            <a:xfrm rot="10800000" flipH="1">
              <a:off x="2145" y="-2643"/>
              <a:ext cx="924600" cy="924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540000" y="375729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50" b="0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90" y="328516"/>
            <a:ext cx="1031400" cy="303769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851" y="894522"/>
            <a:ext cx="3704963" cy="414592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259200" y="2253344"/>
            <a:ext cx="6318000" cy="2787103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 userDrawn="1"/>
        </p:nvSpPr>
        <p:spPr>
          <a:xfrm>
            <a:off x="270000" y="2253344"/>
            <a:ext cx="6318000" cy="278710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264600" y="2569232"/>
            <a:ext cx="6264000" cy="267613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788"/>
              </a:lnSpc>
              <a:spcAft>
                <a:spcPts val="0"/>
              </a:spcAft>
              <a:buFontTx/>
              <a:buNone/>
              <a:defRPr sz="788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00" y="2314454"/>
            <a:ext cx="6264000" cy="267613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788"/>
              </a:lnSpc>
              <a:spcAft>
                <a:spcPts val="0"/>
              </a:spcAft>
              <a:buNone/>
              <a:defRPr sz="788" b="1" cap="all" baseline="0">
                <a:solidFill>
                  <a:schemeClr val="bg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4600" y="2836364"/>
            <a:ext cx="631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939" y="2972727"/>
            <a:ext cx="6258600" cy="921639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2700"/>
              </a:lnSpc>
              <a:defRPr sz="2700" kern="1200" spc="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001" y="4743446"/>
            <a:ext cx="5967515" cy="297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619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005471" y="325340"/>
            <a:ext cx="2389346" cy="3069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191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851" y="894522"/>
            <a:ext cx="3704963" cy="414592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259200" y="2253344"/>
            <a:ext cx="6318000" cy="2787103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2368144"/>
            <a:ext cx="6264000" cy="407213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000" y="4743446"/>
            <a:ext cx="6318000" cy="297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619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err="1"/>
              <a:t>www.britishcouncil.org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270000" y="2253344"/>
            <a:ext cx="6318000" cy="278710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1947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2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614" y="1428751"/>
            <a:ext cx="2472941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14" y="1885950"/>
            <a:ext cx="2472941" cy="280630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0654" y="1428751"/>
            <a:ext cx="2472941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0654" y="1885950"/>
            <a:ext cx="2472941" cy="2806304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0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9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6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Rajdhani"/>
              <a:buNone/>
              <a:defRPr sz="2800" b="1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●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Fira Sans Condensed Light"/>
              <a:buChar char="○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Fira Sans Condensed Light"/>
              <a:buChar char="■"/>
              <a:defRPr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  <p:sldLayoutId id="2147483666" r:id="rId3"/>
    <p:sldLayoutId id="2147483667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akecode.microbit.org/reference/input/temperature" TargetMode="External"/><Relationship Id="rId3" Type="http://schemas.openxmlformats.org/officeDocument/2006/relationships/hyperlink" Target="https://make.techwillsaveus.com/bbc-microbit/activities/shooting-hoops" TargetMode="External"/><Relationship Id="rId7" Type="http://schemas.openxmlformats.org/officeDocument/2006/relationships/hyperlink" Target="https://makecode.microbit.org/lessons/love-meter/activity" TargetMode="External"/><Relationship Id="rId2" Type="http://schemas.openxmlformats.org/officeDocument/2006/relationships/hyperlink" Target="https://make.techwillsaveus.com/bbc-microbit/activities/electro-fish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kecode.microbit.org/projects/smiley-buttons" TargetMode="External"/><Relationship Id="rId5" Type="http://schemas.openxmlformats.org/officeDocument/2006/relationships/hyperlink" Target="https://youtu.be/zqnDAzaKnvA" TargetMode="External"/><Relationship Id="rId10" Type="http://schemas.openxmlformats.org/officeDocument/2006/relationships/hyperlink" Target="https://makecode.microbit.org/lessons/glowing-pendulum" TargetMode="External"/><Relationship Id="rId4" Type="http://schemas.openxmlformats.org/officeDocument/2006/relationships/hyperlink" Target="http://microbitgadgets.co.uk/microbit-projects/microbit-games/bbc-microbit-steady-hand-game" TargetMode="External"/><Relationship Id="rId9" Type="http://schemas.openxmlformats.org/officeDocument/2006/relationships/hyperlink" Target="https://makecode.microbit.org/lessons/compas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.microbit.org/v/2.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dewith.m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659" y="2867310"/>
            <a:ext cx="4517946" cy="712642"/>
          </a:xfrm>
        </p:spPr>
        <p:txBody>
          <a:bodyPr/>
          <a:lstStyle/>
          <a:p>
            <a:r>
              <a:rPr lang="mk-MK" cap="none" dirty="0">
                <a:solidFill>
                  <a:schemeClr val="tx2"/>
                </a:solidFill>
              </a:rPr>
              <a:t>УЧИЛИШТА </a:t>
            </a:r>
            <a:br>
              <a:rPr lang="mk-MK" cap="none" dirty="0">
                <a:solidFill>
                  <a:schemeClr val="tx2"/>
                </a:solidFill>
              </a:rPr>
            </a:br>
            <a:r>
              <a:rPr lang="mk-MK" cap="none" dirty="0">
                <a:solidFill>
                  <a:schemeClr val="tx2"/>
                </a:solidFill>
              </a:rPr>
              <a:t>НА </a:t>
            </a:r>
            <a:r>
              <a:rPr lang="en-GB" cap="none" noProof="0" dirty="0">
                <a:solidFill>
                  <a:schemeClr val="tx2"/>
                </a:solidFill>
              </a:rPr>
              <a:t>21</a:t>
            </a:r>
            <a:r>
              <a:rPr lang="mk-MK" cap="none" baseline="30000" dirty="0">
                <a:solidFill>
                  <a:schemeClr val="tx2"/>
                </a:solidFill>
              </a:rPr>
              <a:t>-</a:t>
            </a:r>
            <a:r>
              <a:rPr lang="mk-MK" cap="none" baseline="30000" noProof="0" dirty="0">
                <a:solidFill>
                  <a:schemeClr val="tx2"/>
                </a:solidFill>
              </a:rPr>
              <a:t>ОТ</a:t>
            </a:r>
            <a:r>
              <a:rPr lang="en-GB" cap="none" noProof="0" dirty="0">
                <a:solidFill>
                  <a:schemeClr val="tx2"/>
                </a:solidFill>
              </a:rPr>
              <a:t> </a:t>
            </a:r>
            <a:r>
              <a:rPr lang="mk-MK" cap="none" noProof="0" dirty="0">
                <a:solidFill>
                  <a:schemeClr val="tx2"/>
                </a:solidFill>
              </a:rPr>
              <a:t>ВЕК</a:t>
            </a:r>
            <a:endParaRPr lang="en-GB" cap="none" noProof="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50" y="2402102"/>
            <a:ext cx="4698000" cy="267613"/>
          </a:xfrm>
        </p:spPr>
        <p:txBody>
          <a:bodyPr/>
          <a:lstStyle/>
          <a:p>
            <a:r>
              <a:rPr lang="mk-MK" cap="none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ПРОГРАМА „УЧИЛИШТА НА 21</a:t>
            </a:r>
            <a:r>
              <a:rPr lang="mk-MK" cap="none" baseline="30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–от </a:t>
            </a:r>
            <a:r>
              <a:rPr lang="mk-MK" cap="none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ВЕК“</a:t>
            </a:r>
            <a:endParaRPr lang="en-GB" noProof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59750" y="4200522"/>
            <a:ext cx="4738500" cy="2227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www.britishcouncil.</a:t>
            </a:r>
            <a:r>
              <a:rPr lang="x-none" dirty="0">
                <a:solidFill>
                  <a:schemeClr val="tx1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074659" y="2577315"/>
            <a:ext cx="4698000" cy="26761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713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51" y="1292771"/>
            <a:ext cx="3988966" cy="2946219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5EF63A-6559-6243-95B0-4E1C3A47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244" y="870562"/>
            <a:ext cx="4602557" cy="405767"/>
          </a:xfrm>
        </p:spPr>
        <p:txBody>
          <a:bodyPr>
            <a:normAutofit fontScale="90000"/>
          </a:bodyPr>
          <a:lstStyle/>
          <a:p>
            <a:pPr algn="ctr"/>
            <a:r>
              <a:rPr lang="mk-MK" sz="2025" spc="-28" dirty="0"/>
              <a:t>Чекор 1: Напиши код или пронајди</a:t>
            </a:r>
          </a:p>
        </p:txBody>
      </p:sp>
    </p:spTree>
    <p:extLst>
      <p:ext uri="{BB962C8B-B14F-4D97-AF65-F5344CB8AC3E}">
        <p14:creationId xmlns:p14="http://schemas.microsoft.com/office/powerpoint/2010/main" val="298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4" y="1543052"/>
            <a:ext cx="3172319" cy="2545854"/>
          </a:xfrm>
        </p:spPr>
      </p:pic>
      <p:sp>
        <p:nvSpPr>
          <p:cNvPr id="6" name="Rectangular Callout 5"/>
          <p:cNvSpPr/>
          <p:nvPr/>
        </p:nvSpPr>
        <p:spPr>
          <a:xfrm>
            <a:off x="4482117" y="3260326"/>
            <a:ext cx="698703" cy="344615"/>
          </a:xfrm>
          <a:prstGeom prst="wedgeRectCallout">
            <a:avLst>
              <a:gd name="adj1" fmla="val -116551"/>
              <a:gd name="adj2" fmla="val 8294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788" b="1" dirty="0">
                <a:solidFill>
                  <a:srgbClr val="FF0000"/>
                </a:solidFill>
              </a:rPr>
              <a:t>Ново име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727811" y="3300831"/>
            <a:ext cx="830139" cy="344615"/>
          </a:xfrm>
          <a:prstGeom prst="wedgeRectCallout">
            <a:avLst>
              <a:gd name="adj1" fmla="val 50595"/>
              <a:gd name="adj2" fmla="val 890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788" b="1" dirty="0">
                <a:solidFill>
                  <a:srgbClr val="FF0000"/>
                </a:solidFill>
              </a:rPr>
              <a:t>Преземи </a:t>
            </a:r>
            <a:r>
              <a:rPr lang="en-US" sz="788" b="1" dirty="0">
                <a:solidFill>
                  <a:srgbClr val="FF0000"/>
                </a:solidFill>
              </a:rPr>
              <a:t>hex </a:t>
            </a:r>
            <a:r>
              <a:rPr lang="mk-MK" sz="788" b="1" dirty="0">
                <a:solidFill>
                  <a:srgbClr val="FF0000"/>
                </a:solidFill>
              </a:rPr>
              <a:t>фајл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672DD5-1825-784D-AC41-06E255D49C4B}"/>
              </a:ext>
            </a:extLst>
          </p:cNvPr>
          <p:cNvSpPr txBox="1">
            <a:spLocks/>
          </p:cNvSpPr>
          <p:nvPr/>
        </p:nvSpPr>
        <p:spPr>
          <a:xfrm>
            <a:off x="958226" y="773726"/>
            <a:ext cx="486054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mk-MK" sz="2025" b="1" spc="-28" dirty="0">
                <a:solidFill>
                  <a:schemeClr val="tx2"/>
                </a:solidFill>
                <a:latin typeface="+mj-lt"/>
              </a:rPr>
              <a:t>Чекор 2: Преземи го кодот на компјутер</a:t>
            </a:r>
          </a:p>
        </p:txBody>
      </p:sp>
    </p:spTree>
    <p:extLst>
      <p:ext uri="{BB962C8B-B14F-4D97-AF65-F5344CB8AC3E}">
        <p14:creationId xmlns:p14="http://schemas.microsoft.com/office/powerpoint/2010/main" val="101709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57" y="1559140"/>
            <a:ext cx="1426076" cy="25458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06298" y="1761661"/>
            <a:ext cx="1494320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125" dirty="0">
                <a:solidFill>
                  <a:schemeClr val="tx2"/>
                </a:solidFill>
              </a:rPr>
              <a:t>Користи </a:t>
            </a:r>
            <a:r>
              <a:rPr lang="en-US" sz="1125" dirty="0">
                <a:solidFill>
                  <a:schemeClr val="tx2"/>
                </a:solidFill>
              </a:rPr>
              <a:t>USB </a:t>
            </a:r>
            <a:r>
              <a:rPr lang="mk-MK" sz="1125" dirty="0">
                <a:solidFill>
                  <a:schemeClr val="tx2"/>
                </a:solidFill>
              </a:rPr>
              <a:t>кабел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672DD5-1825-784D-AC41-06E255D49C4B}"/>
              </a:ext>
            </a:extLst>
          </p:cNvPr>
          <p:cNvSpPr txBox="1">
            <a:spLocks/>
          </p:cNvSpPr>
          <p:nvPr/>
        </p:nvSpPr>
        <p:spPr>
          <a:xfrm>
            <a:off x="998730" y="789553"/>
            <a:ext cx="486054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mk-MK" sz="2025" b="1" spc="-28" dirty="0">
                <a:solidFill>
                  <a:schemeClr val="tx2"/>
                </a:solidFill>
                <a:latin typeface="+mj-lt"/>
              </a:rPr>
              <a:t>Чекор 3: Поврзи со Микро:бит</a:t>
            </a:r>
          </a:p>
        </p:txBody>
      </p:sp>
    </p:spTree>
    <p:extLst>
      <p:ext uri="{BB962C8B-B14F-4D97-AF65-F5344CB8AC3E}">
        <p14:creationId xmlns:p14="http://schemas.microsoft.com/office/powerpoint/2010/main" val="185030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80" y="1640148"/>
            <a:ext cx="3882670" cy="24218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E4499A-0889-934C-8F02-AEFF7855AC3D}"/>
              </a:ext>
            </a:extLst>
          </p:cNvPr>
          <p:cNvSpPr txBox="1">
            <a:spLocks/>
          </p:cNvSpPr>
          <p:nvPr/>
        </p:nvSpPr>
        <p:spPr>
          <a:xfrm>
            <a:off x="1297218" y="773726"/>
            <a:ext cx="3726302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mk-MK" sz="3038" spc="-28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672DD5-1825-784D-AC41-06E255D49C4B}"/>
              </a:ext>
            </a:extLst>
          </p:cNvPr>
          <p:cNvSpPr txBox="1">
            <a:spLocks/>
          </p:cNvSpPr>
          <p:nvPr/>
        </p:nvSpPr>
        <p:spPr>
          <a:xfrm>
            <a:off x="958226" y="773726"/>
            <a:ext cx="4860540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E2C8E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mk-MK" sz="2025" b="1" spc="-28" dirty="0">
                <a:solidFill>
                  <a:schemeClr val="tx2"/>
                </a:solidFill>
                <a:latin typeface="+mj-lt"/>
              </a:rPr>
              <a:t>Чекор 4: Префрли го кодот од компјутер на Микро:бит</a:t>
            </a:r>
          </a:p>
        </p:txBody>
      </p:sp>
    </p:spTree>
    <p:extLst>
      <p:ext uri="{BB962C8B-B14F-4D97-AF65-F5344CB8AC3E}">
        <p14:creationId xmlns:p14="http://schemas.microsoft.com/office/powerpoint/2010/main" val="77566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15" y="732135"/>
            <a:ext cx="5290157" cy="787799"/>
          </a:xfrm>
        </p:spPr>
        <p:txBody>
          <a:bodyPr/>
          <a:lstStyle/>
          <a:p>
            <a:r>
              <a:rPr lang="mk-MK" dirty="0"/>
              <a:t>Линкови на готови програми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154" y="1352035"/>
            <a:ext cx="4629150" cy="3065897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338"/>
              </a:spcAft>
            </a:pPr>
            <a:r>
              <a:rPr lang="en-GB" sz="1800" u="sng" dirty="0">
                <a:hlinkClick r:id="rId2"/>
              </a:rPr>
              <a:t>https://make.techwillsaveus.com/bbc-microbit/activities/electro-fishing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en-GB" sz="1800" u="sng" dirty="0">
                <a:hlinkClick r:id="rId3"/>
              </a:rPr>
              <a:t>https://make.techwillsaveus.com/bbc-microbit/activities/shooting-hoops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en-GB" sz="1800" u="sng" dirty="0">
                <a:hlinkClick r:id="rId4"/>
              </a:rPr>
              <a:t>http://microbitgadgets.co.uk/microbit-projects/microbit-games/bbc-microbit-steady-hand-game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mk-MK" sz="1800" b="1" dirty="0"/>
              <a:t>Фудбалче</a:t>
            </a:r>
            <a:r>
              <a:rPr lang="mk-MK" sz="1800" dirty="0"/>
              <a:t> </a:t>
            </a:r>
            <a:r>
              <a:rPr lang="en-GB" sz="1800" dirty="0"/>
              <a:t>- </a:t>
            </a:r>
            <a:r>
              <a:rPr lang="en-GB" sz="1800" u="sng" dirty="0">
                <a:hlinkClick r:id="rId5"/>
              </a:rPr>
              <a:t>https://youtu.be/zqnDAzaKnvA</a:t>
            </a:r>
            <a:r>
              <a:rPr lang="en-GB" sz="1800" dirty="0"/>
              <a:t> 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mk-MK" sz="1800" b="1" dirty="0"/>
              <a:t>Смајли копче</a:t>
            </a:r>
            <a:r>
              <a:rPr lang="en-GB" sz="1800" b="1" dirty="0"/>
              <a:t>- </a:t>
            </a:r>
            <a:r>
              <a:rPr lang="en-GB" sz="1800" u="sng" dirty="0">
                <a:hlinkClick r:id="rId6"/>
              </a:rPr>
              <a:t>https://makecode.microbit.org/projects/smiley-buttons</a:t>
            </a:r>
            <a:r>
              <a:rPr lang="en-GB" sz="1800" dirty="0"/>
              <a:t> 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mk-MK" sz="1800" b="1" dirty="0"/>
              <a:t>Љубовен метар </a:t>
            </a:r>
            <a:r>
              <a:rPr lang="en-GB" sz="1800" b="1" dirty="0"/>
              <a:t>- </a:t>
            </a:r>
            <a:r>
              <a:rPr lang="en-GB" sz="1800" u="sng" dirty="0">
                <a:hlinkClick r:id="rId7"/>
              </a:rPr>
              <a:t>https://makecode.microbit.org/lessons/love-meter/activity</a:t>
            </a:r>
            <a:r>
              <a:rPr lang="en-GB" sz="1800" dirty="0"/>
              <a:t> 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mk-MK" sz="1800" b="1" dirty="0"/>
              <a:t>Едноставен термометар</a:t>
            </a:r>
            <a:r>
              <a:rPr lang="en-GB" sz="1800" b="1" dirty="0"/>
              <a:t>- </a:t>
            </a:r>
            <a:r>
              <a:rPr lang="en-GB" sz="1800" u="sng" dirty="0">
                <a:hlinkClick r:id="rId8"/>
              </a:rPr>
              <a:t>https://makecode.microbit.org/reference/input/temperature</a:t>
            </a:r>
            <a:r>
              <a:rPr lang="en-GB" sz="1800" dirty="0"/>
              <a:t> 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mk-MK" sz="1800" b="1" dirty="0"/>
              <a:t>Компас</a:t>
            </a:r>
            <a:r>
              <a:rPr lang="en-GB" sz="1800" b="1" dirty="0"/>
              <a:t> -</a:t>
            </a:r>
            <a:r>
              <a:rPr lang="en-GB" sz="1800" u="sng" dirty="0">
                <a:hlinkClick r:id="rId9"/>
              </a:rPr>
              <a:t>https://makecode.microbit.org/lessons/compass</a:t>
            </a:r>
            <a:r>
              <a:rPr lang="en-GB" sz="1800" dirty="0"/>
              <a:t> </a:t>
            </a:r>
            <a:endParaRPr lang="mk-MK" sz="1800" dirty="0"/>
          </a:p>
          <a:p>
            <a:pPr>
              <a:spcAft>
                <a:spcPts val="338"/>
              </a:spcAft>
            </a:pPr>
            <a:r>
              <a:rPr lang="mk-MK" sz="1800" b="1" dirty="0"/>
              <a:t>Светлечко клатно</a:t>
            </a:r>
            <a:r>
              <a:rPr lang="en-GB" sz="1800" b="1" dirty="0"/>
              <a:t> - </a:t>
            </a:r>
            <a:r>
              <a:rPr lang="en-GB" sz="1800" u="sng" dirty="0">
                <a:hlinkClick r:id="rId10"/>
              </a:rPr>
              <a:t>https://makecode.microbit.org/lessons/glowing-pendulum</a:t>
            </a:r>
            <a:endParaRPr lang="mk-MK" sz="1800" dirty="0"/>
          </a:p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29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;p24"/>
          <p:cNvSpPr txBox="1">
            <a:spLocks noGrp="1"/>
          </p:cNvSpPr>
          <p:nvPr>
            <p:ph idx="1"/>
          </p:nvPr>
        </p:nvSpPr>
        <p:spPr>
          <a:xfrm>
            <a:off x="0" y="1409951"/>
            <a:ext cx="6127923" cy="180431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>
              <a:buNone/>
            </a:pPr>
            <a:r>
              <a:rPr lang="en-US" sz="1500" b="1" dirty="0">
                <a:latin typeface="Anton"/>
                <a:ea typeface="Anton"/>
                <a:cs typeface="Anton"/>
                <a:sym typeface="Anton"/>
              </a:rPr>
              <a:t>	</a:t>
            </a:r>
            <a:r>
              <a:rPr lang="mk-MK" sz="4500" dirty="0">
                <a:latin typeface="Anton"/>
                <a:ea typeface="Anton"/>
                <a:cs typeface="Anton"/>
                <a:sym typeface="Anton"/>
              </a:rPr>
              <a:t>Програмирање со МикроПајтон</a:t>
            </a:r>
          </a:p>
          <a:p>
            <a:pPr algn="ctr">
              <a:buNone/>
            </a:pPr>
            <a:r>
              <a:rPr lang="en-US" sz="4500" dirty="0">
                <a:latin typeface="Anton"/>
                <a:ea typeface="Anton"/>
                <a:cs typeface="Anton"/>
                <a:sym typeface="Anton"/>
              </a:rPr>
              <a:t>o</a:t>
            </a:r>
            <a:r>
              <a:rPr lang="en-US" sz="4500">
                <a:latin typeface="Anton"/>
                <a:ea typeface="Anton"/>
                <a:cs typeface="Anton"/>
                <a:sym typeface="Anton"/>
              </a:rPr>
              <a:t>ffline </a:t>
            </a:r>
            <a:r>
              <a:rPr lang="mk-MK" sz="4500" dirty="0">
                <a:latin typeface="Anton"/>
                <a:ea typeface="Anton"/>
                <a:cs typeface="Anton"/>
                <a:sym typeface="Anton"/>
              </a:rPr>
              <a:t>едитор-</a:t>
            </a:r>
            <a:r>
              <a:rPr lang="en-US" sz="4500" dirty="0">
                <a:latin typeface="Anton"/>
                <a:ea typeface="Anton"/>
                <a:cs typeface="Anton"/>
                <a:sym typeface="Anton"/>
              </a:rPr>
              <a:t> MU</a:t>
            </a:r>
            <a:endParaRPr sz="4500" dirty="0">
              <a:latin typeface="Rajdhani"/>
              <a:ea typeface="Rajdhani"/>
              <a:cs typeface="Rajdhani"/>
              <a:sym typeface="Rajdhani"/>
            </a:endParaRPr>
          </a:p>
        </p:txBody>
      </p:sp>
    </p:spTree>
    <p:extLst>
      <p:ext uri="{BB962C8B-B14F-4D97-AF65-F5344CB8AC3E}">
        <p14:creationId xmlns:p14="http://schemas.microsoft.com/office/powerpoint/2010/main" val="298935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5778104" cy="42981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Online </a:t>
            </a:r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едитор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178719"/>
            <a:ext cx="6858000" cy="970360"/>
          </a:xfrm>
        </p:spPr>
        <p:txBody>
          <a:bodyPr/>
          <a:lstStyle/>
          <a:p>
            <a:pPr marL="243000" indent="0">
              <a:buNone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За да пристапиме до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online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едиторот на МикроПајтон, треба да пристапиме до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500" b="1" dirty="0">
                <a:solidFill>
                  <a:schemeClr val="bg1">
                    <a:lumMod val="20000"/>
                    <a:lumOff val="80000"/>
                  </a:schemeClr>
                </a:solidFill>
                <a:hlinkClick r:id="rId3"/>
              </a:rPr>
              <a:t>https://python.microbit.org/v/2.0</a:t>
            </a:r>
            <a:endParaRPr lang="en-US" sz="15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8" y="1875230"/>
            <a:ext cx="5778000" cy="42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defTabSz="685800">
              <a:buClr>
                <a:schemeClr val="dk1"/>
              </a:buClr>
              <a:buSzPts val="2800"/>
              <a:defRPr/>
            </a:pPr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Offline </a:t>
            </a:r>
            <a:r>
              <a:rPr lang="mk-MK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едитор</a:t>
            </a:r>
            <a:endParaRPr lang="en-US" sz="2400" b="1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Alata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4290" y="2411015"/>
            <a:ext cx="6375818" cy="97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35000"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MU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едиторот може да се превземе од повеќе места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 </a:t>
            </a:r>
            <a:r>
              <a:rPr lang="en-US" sz="1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  <a:hlinkClick r:id="rId4"/>
              </a:rPr>
              <a:t>www.codewith.mu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Важно е да одберете соодветна верзија за оперативниот систем.  Програмирањето со користење на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MU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 овозможува многу едноставен начин на префрлување на програмите на микробитот, но и кога ги пишуваме наредбите, ни нуди верзии од нив. </a:t>
            </a:r>
          </a:p>
          <a:p>
            <a:pPr marL="243000" defTabSz="685800">
              <a:lnSpc>
                <a:spcPct val="115000"/>
              </a:lnSpc>
              <a:buClr>
                <a:schemeClr val="dk1"/>
              </a:buClr>
              <a:buSzPts val="1100"/>
              <a:defRPr/>
            </a:pPr>
            <a:endParaRPr lang="en-US" sz="1800" dirty="0">
              <a:solidFill>
                <a:schemeClr val="bg1">
                  <a:lumMod val="20000"/>
                  <a:lumOff val="80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5"/>
          <p:cNvSpPr txBox="1">
            <a:spLocks noGrp="1"/>
          </p:cNvSpPr>
          <p:nvPr>
            <p:ph type="title"/>
          </p:nvPr>
        </p:nvSpPr>
        <p:spPr>
          <a:xfrm>
            <a:off x="476834" y="642938"/>
            <a:ext cx="577800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Напомена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571" name="Google Shape;571;p35"/>
          <p:cNvSpPr txBox="1"/>
          <p:nvPr/>
        </p:nvSpPr>
        <p:spPr>
          <a:xfrm>
            <a:off x="2573944" y="2325263"/>
            <a:ext cx="2033783" cy="492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dirty="0">
                <a:solidFill>
                  <a:schemeClr val="accent1">
                    <a:lumMod val="50000"/>
                  </a:schemeClr>
                </a:solidFill>
                <a:highlight>
                  <a:schemeClr val="accent4"/>
                </a:highlight>
                <a:latin typeface="Alata"/>
                <a:ea typeface="Alata"/>
                <a:cs typeface="Alata"/>
                <a:sym typeface="Alata"/>
              </a:rPr>
              <a:t>From </a:t>
            </a:r>
            <a:r>
              <a:rPr lang="en-US" sz="1350" dirty="0" err="1">
                <a:solidFill>
                  <a:schemeClr val="accent1">
                    <a:lumMod val="50000"/>
                  </a:schemeClr>
                </a:solidFill>
                <a:highlight>
                  <a:schemeClr val="accent4"/>
                </a:highlight>
                <a:latin typeface="Alata"/>
                <a:ea typeface="Alata"/>
                <a:cs typeface="Alata"/>
                <a:sym typeface="Alata"/>
              </a:rPr>
              <a:t>microbit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  <a:highlight>
                  <a:schemeClr val="accent4"/>
                </a:highlight>
                <a:latin typeface="Alata"/>
                <a:ea typeface="Alata"/>
                <a:cs typeface="Alata"/>
                <a:sym typeface="Alata"/>
              </a:rPr>
              <a:t> import*</a:t>
            </a:r>
          </a:p>
        </p:txBody>
      </p:sp>
      <p:sp>
        <p:nvSpPr>
          <p:cNvPr id="572" name="Google Shape;572;p35"/>
          <p:cNvSpPr txBox="1"/>
          <p:nvPr/>
        </p:nvSpPr>
        <p:spPr>
          <a:xfrm>
            <a:off x="353591" y="2420602"/>
            <a:ext cx="1651500" cy="3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350" b="1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Alata"/>
              </a:rPr>
              <a:t>from</a:t>
            </a:r>
            <a:endParaRPr lang="en" sz="1350" b="1" dirty="0">
              <a:solidFill>
                <a:schemeClr val="bg1">
                  <a:lumMod val="20000"/>
                  <a:lumOff val="80000"/>
                </a:schemeClr>
              </a:solidFill>
              <a:latin typeface="Fira Sans Condensed Light"/>
              <a:ea typeface="Fira Sans Condensed Light"/>
              <a:cs typeface="Fira Sans Condensed Light"/>
              <a:sym typeface="Alata"/>
            </a:endParaRPr>
          </a:p>
        </p:txBody>
      </p:sp>
      <p:sp>
        <p:nvSpPr>
          <p:cNvPr id="573" name="Google Shape;573;p35"/>
          <p:cNvSpPr txBox="1"/>
          <p:nvPr/>
        </p:nvSpPr>
        <p:spPr>
          <a:xfrm>
            <a:off x="2603250" y="3226692"/>
            <a:ext cx="1651500" cy="3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Alata"/>
              </a:rPr>
              <a:t>microbit</a:t>
            </a:r>
            <a:endParaRPr lang="mk-MK" sz="1800" b="1" dirty="0">
              <a:solidFill>
                <a:schemeClr val="bg1">
                  <a:lumMod val="20000"/>
                  <a:lumOff val="80000"/>
                </a:schemeClr>
              </a:solidFill>
              <a:latin typeface="Fira Sans Condensed Light"/>
              <a:ea typeface="Fira Sans Condensed Light"/>
              <a:cs typeface="Fira Sans Condensed Light"/>
              <a:sym typeface="Alata"/>
            </a:endParaRPr>
          </a:p>
        </p:txBody>
      </p:sp>
      <p:sp>
        <p:nvSpPr>
          <p:cNvPr id="574" name="Google Shape;574;p35"/>
          <p:cNvSpPr txBox="1"/>
          <p:nvPr/>
        </p:nvSpPr>
        <p:spPr>
          <a:xfrm>
            <a:off x="5411405" y="2357436"/>
            <a:ext cx="1651500" cy="3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Alata"/>
              </a:rPr>
              <a:t>I</a:t>
            </a:r>
            <a:r>
              <a:rPr lang="en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Alata"/>
              </a:rPr>
              <a:t>mport*</a:t>
            </a:r>
            <a:endParaRPr lang="mk-MK" sz="1800" b="1" dirty="0">
              <a:solidFill>
                <a:schemeClr val="bg1">
                  <a:lumMod val="20000"/>
                  <a:lumOff val="80000"/>
                </a:schemeClr>
              </a:solidFill>
              <a:latin typeface="Fira Sans Condensed Light"/>
              <a:ea typeface="Fira Sans Condensed Light"/>
              <a:cs typeface="Fira Sans Condensed Light"/>
              <a:sym typeface="Alata"/>
            </a:endParaRPr>
          </a:p>
        </p:txBody>
      </p:sp>
      <p:cxnSp>
        <p:nvCxnSpPr>
          <p:cNvPr id="577" name="Google Shape;577;p35"/>
          <p:cNvCxnSpPr/>
          <p:nvPr/>
        </p:nvCxnSpPr>
        <p:spPr>
          <a:xfrm>
            <a:off x="1419488" y="2571750"/>
            <a:ext cx="1235700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8" name="Google Shape;578;p35"/>
          <p:cNvCxnSpPr/>
          <p:nvPr/>
        </p:nvCxnSpPr>
        <p:spPr>
          <a:xfrm rot="10800000">
            <a:off x="4426690" y="2580774"/>
            <a:ext cx="1245375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9" name="Google Shape;579;p35"/>
          <p:cNvSpPr/>
          <p:nvPr/>
        </p:nvSpPr>
        <p:spPr>
          <a:xfrm>
            <a:off x="3373425" y="3045975"/>
            <a:ext cx="111150" cy="1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cxnSp>
        <p:nvCxnSpPr>
          <p:cNvPr id="580" name="Google Shape;580;p35"/>
          <p:cNvCxnSpPr/>
          <p:nvPr/>
        </p:nvCxnSpPr>
        <p:spPr>
          <a:xfrm>
            <a:off x="2573944" y="2882194"/>
            <a:ext cx="171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1" name="Google Shape;581;p35"/>
          <p:cNvCxnSpPr>
            <a:stCxn id="579" idx="0"/>
          </p:cNvCxnSpPr>
          <p:nvPr/>
        </p:nvCxnSpPr>
        <p:spPr>
          <a:xfrm rot="10800000">
            <a:off x="3429000" y="2882850"/>
            <a:ext cx="0" cy="16312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35"/>
          <p:cNvSpPr txBox="1"/>
          <p:nvPr/>
        </p:nvSpPr>
        <p:spPr>
          <a:xfrm>
            <a:off x="5170275" y="3048878"/>
            <a:ext cx="1687725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Import – </a:t>
            </a:r>
            <a:r>
              <a:rPr lang="mk-MK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вметни</a:t>
            </a:r>
            <a:endParaRPr lang="en-US" sz="1350" dirty="0">
              <a:solidFill>
                <a:schemeClr val="bg1">
                  <a:lumMod val="20000"/>
                  <a:lumOff val="80000"/>
                </a:schemeClr>
              </a:solidFill>
              <a:latin typeface="Fira Sans Condensed Light"/>
              <a:ea typeface="Fira Sans Condensed Light"/>
              <a:cs typeface="Fira Sans Condensed Light"/>
              <a:sym typeface="Didact Gothic"/>
            </a:endParaRPr>
          </a:p>
          <a:p>
            <a:pPr algn="ctr">
              <a:spcAft>
                <a:spcPts val="1200"/>
              </a:spcAft>
            </a:pPr>
            <a:r>
              <a:rPr lang="en-US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* - </a:t>
            </a:r>
            <a:r>
              <a:rPr lang="mk-MK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се што постои</a:t>
            </a:r>
          </a:p>
        </p:txBody>
      </p:sp>
      <p:sp>
        <p:nvSpPr>
          <p:cNvPr id="583" name="Google Shape;583;p35"/>
          <p:cNvSpPr txBox="1"/>
          <p:nvPr/>
        </p:nvSpPr>
        <p:spPr>
          <a:xfrm>
            <a:off x="2250273" y="3556313"/>
            <a:ext cx="2786082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/>
            <a:r>
              <a:rPr lang="mk-MK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Име на модулот (библиотека/</a:t>
            </a:r>
            <a:r>
              <a:rPr lang="en-US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library)</a:t>
            </a:r>
            <a:r>
              <a:rPr lang="mk-MK" sz="135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 во кој постои претодно напишан код/наредба</a:t>
            </a:r>
          </a:p>
        </p:txBody>
      </p:sp>
      <p:sp>
        <p:nvSpPr>
          <p:cNvPr id="584" name="Google Shape;584;p35"/>
          <p:cNvSpPr txBox="1"/>
          <p:nvPr/>
        </p:nvSpPr>
        <p:spPr>
          <a:xfrm>
            <a:off x="1677824" y="1714494"/>
            <a:ext cx="3691268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just"/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Didact Gothic"/>
              </a:rPr>
              <a:t>Ако сакаме да ги користиме можностите вградени на микробит, во едиторот мора да ја напишеме оваа наредба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50094"/>
            <a:ext cx="5778104" cy="429816"/>
          </a:xfrm>
        </p:spPr>
        <p:txBody>
          <a:bodyPr/>
          <a:lstStyle/>
          <a:p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Испис на екранот на микробитот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447" y="1232288"/>
            <a:ext cx="62026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  <a:sym typeface="Alata"/>
              </a:rPr>
              <a:t>За да се прикаже нешто на екранот на микробитот се користи наредбата </a:t>
            </a:r>
            <a:r>
              <a:rPr lang="en-US" sz="1500" b="1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 charset="0"/>
                <a:ea typeface="Alata"/>
                <a:cs typeface="Rajdhani" charset="0"/>
                <a:sym typeface="Alata"/>
              </a:rPr>
              <a:t>display.show</a:t>
            </a:r>
            <a:endParaRPr lang="en-US" sz="1500" b="1" dirty="0">
              <a:solidFill>
                <a:schemeClr val="bg1">
                  <a:lumMod val="20000"/>
                  <a:lumOff val="80000"/>
                </a:schemeClr>
              </a:solidFill>
              <a:latin typeface="Rajdhani" charset="0"/>
              <a:ea typeface="Alata"/>
              <a:cs typeface="Rajdhani" charset="0"/>
              <a:sym typeface="Alata"/>
            </a:endParaRPr>
          </a:p>
        </p:txBody>
      </p:sp>
      <p:sp>
        <p:nvSpPr>
          <p:cNvPr id="5" name="Google Shape;403;p30"/>
          <p:cNvSpPr/>
          <p:nvPr/>
        </p:nvSpPr>
        <p:spPr>
          <a:xfrm>
            <a:off x="1274012" y="2167940"/>
            <a:ext cx="314156" cy="317141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7" name="Google Shape;402;p30"/>
          <p:cNvSpPr txBox="1">
            <a:spLocks/>
          </p:cNvSpPr>
          <p:nvPr/>
        </p:nvSpPr>
        <p:spPr>
          <a:xfrm>
            <a:off x="1607331" y="2411015"/>
            <a:ext cx="321471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 defTabSz="685800">
              <a:defRPr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from 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microbit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 import*</a:t>
            </a:r>
          </a:p>
          <a:p>
            <a:pPr algn="just" defTabSz="685800">
              <a:defRPr/>
            </a:pP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display.show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 (“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Zdravo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”)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7332" y="2089544"/>
            <a:ext cx="885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1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Didact Gothic" charset="0"/>
                <a:ea typeface="Alata"/>
                <a:cs typeface="Alata"/>
                <a:sym typeface="Alata"/>
              </a:rPr>
              <a:t>Пример</a:t>
            </a:r>
            <a:endParaRPr lang="en-US" sz="1500" b="1" dirty="0">
              <a:solidFill>
                <a:schemeClr val="bg1">
                  <a:lumMod val="20000"/>
                  <a:lumOff val="80000"/>
                </a:schemeClr>
              </a:solidFill>
              <a:latin typeface="Didact Gothic" charset="0"/>
              <a:ea typeface="Alata"/>
              <a:cs typeface="Alata"/>
              <a:sym typeface="Alata"/>
            </a:endParaRPr>
          </a:p>
        </p:txBody>
      </p:sp>
      <p:sp>
        <p:nvSpPr>
          <p:cNvPr id="9" name="Google Shape;399;p30"/>
          <p:cNvSpPr txBox="1">
            <a:spLocks/>
          </p:cNvSpPr>
          <p:nvPr/>
        </p:nvSpPr>
        <p:spPr>
          <a:xfrm>
            <a:off x="1848153" y="3187621"/>
            <a:ext cx="4811327" cy="49297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defRPr/>
            </a:pPr>
            <a:r>
              <a:rPr lang="ru-RU" sz="15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Didact Gothic" charset="0"/>
              </a:rPr>
              <a:t>Вежба:</a:t>
            </a:r>
            <a:r>
              <a:rPr lang="ru-RU" sz="1500" b="1" dirty="0">
                <a:solidFill>
                  <a:schemeClr val="tx1"/>
                </a:solidFill>
                <a:latin typeface="Didact Gothic" charset="0"/>
              </a:rPr>
              <a:t>: </a:t>
            </a:r>
            <a:r>
              <a:rPr lang="ru-RU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Се испишува името, па потоа се брише екранот </a:t>
            </a:r>
          </a:p>
        </p:txBody>
      </p:sp>
      <p:sp>
        <p:nvSpPr>
          <p:cNvPr id="10" name="Google Shape;401;p30"/>
          <p:cNvSpPr txBox="1">
            <a:spLocks/>
          </p:cNvSpPr>
          <p:nvPr/>
        </p:nvSpPr>
        <p:spPr>
          <a:xfrm>
            <a:off x="3102457" y="3661369"/>
            <a:ext cx="2732504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defRPr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from 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microbit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 import*</a:t>
            </a:r>
          </a:p>
          <a:p>
            <a:pPr defTabSz="685800">
              <a:defRPr/>
            </a:pP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display.show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 (“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Zdravo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”)</a:t>
            </a: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latin typeface="Fira Sans Condensed Light"/>
              <a:ea typeface="Fira Sans Condensed Light"/>
              <a:cs typeface="Fira Sans Condensed Light"/>
            </a:endParaRPr>
          </a:p>
          <a:p>
            <a:pPr defTabSz="685800">
              <a:defRPr/>
            </a:pP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display.clear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Fira Sans Condensed Light"/>
                <a:ea typeface="Fira Sans Condensed Light"/>
                <a:cs typeface="Fira Sans Condensed Light"/>
              </a:rPr>
              <a:t> ()</a:t>
            </a:r>
          </a:p>
        </p:txBody>
      </p:sp>
      <p:sp>
        <p:nvSpPr>
          <p:cNvPr id="11" name="Google Shape;403;p30"/>
          <p:cNvSpPr/>
          <p:nvPr/>
        </p:nvSpPr>
        <p:spPr>
          <a:xfrm>
            <a:off x="1460502" y="3265822"/>
            <a:ext cx="314156" cy="3171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СЛИКИ</a:t>
            </a:r>
            <a:r>
              <a:rPr lang="mk-MK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ВО МИКРОБИТ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60712" y="1607337"/>
            <a:ext cx="6215106" cy="2562225"/>
          </a:xfrm>
        </p:spPr>
        <p:txBody>
          <a:bodyPr/>
          <a:lstStyle/>
          <a:p>
            <a:pPr marL="135000" indent="0" algn="just">
              <a:buNone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На микробитот со помош на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LED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, можеме да прикажеме разни симболи, знаци и слики кои ги задаваме. И во МикроПајтон има слики кои може да ги прикажеме.  Во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MU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приказот на сликите  е објаснет во следниот пример.</a:t>
            </a:r>
            <a:endParaRPr lang="en-US" sz="1500" dirty="0">
              <a:solidFill>
                <a:schemeClr val="bg1">
                  <a:lumMod val="20000"/>
                  <a:lumOff val="80000"/>
                </a:schemeClr>
              </a:solidFill>
              <a:sym typeface="Didact Gothic"/>
            </a:endParaRPr>
          </a:p>
          <a:p>
            <a:pPr>
              <a:buNone/>
            </a:pPr>
            <a:r>
              <a:rPr lang="mk-MK" sz="1800" b="1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	Пример: </a:t>
            </a: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	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from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microbit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import*</a:t>
            </a:r>
          </a:p>
          <a:p>
            <a:pPr>
              <a:buNone/>
            </a:pP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		 	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display.show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(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Image.SQUARE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2478883"/>
            <a:ext cx="4698000" cy="298196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>
                <a:solidFill>
                  <a:schemeClr val="tx2"/>
                </a:solidFill>
              </a:rPr>
              <a:t>Забавни часови со микробит и микро Пајтон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(вебинар)</a:t>
            </a:r>
            <a:endParaRPr lang="en-GB" noProof="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59750" y="4200522"/>
            <a:ext cx="4738500" cy="2227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www.britishcouncil.</a:t>
            </a:r>
            <a:r>
              <a:rPr lang="x-none" dirty="0">
                <a:solidFill>
                  <a:schemeClr val="tx1"/>
                </a:solidFill>
              </a:rPr>
              <a:t>m</a:t>
            </a:r>
            <a:r>
              <a:rPr lang="en-GB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72DB0D-BDF9-445D-993A-B1C469931908}"/>
              </a:ext>
            </a:extLst>
          </p:cNvPr>
          <p:cNvSpPr txBox="1">
            <a:spLocks/>
          </p:cNvSpPr>
          <p:nvPr/>
        </p:nvSpPr>
        <p:spPr>
          <a:xfrm>
            <a:off x="1753603" y="3595520"/>
            <a:ext cx="4698000" cy="494465"/>
          </a:xfrm>
          <a:prstGeom prst="rect">
            <a:avLst/>
          </a:prstGeom>
        </p:spPr>
        <p:txBody>
          <a:bodyPr vert="horz" lIns="40500" tIns="40500" rIns="40500" bIns="4050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75" dirty="0">
                <a:solidFill>
                  <a:schemeClr val="tx2"/>
                </a:solidFill>
              </a:rPr>
              <a:t>Билјана Николова</a:t>
            </a:r>
            <a:endParaRPr lang="en-US" sz="2475" dirty="0">
              <a:solidFill>
                <a:schemeClr val="tx2"/>
              </a:solidFill>
            </a:endParaRPr>
          </a:p>
          <a:p>
            <a:pPr algn="r"/>
            <a:r>
              <a:rPr lang="mk-MK" sz="2475" dirty="0">
                <a:solidFill>
                  <a:schemeClr val="tx2"/>
                </a:solidFill>
              </a:rPr>
              <a:t>Благородна Сотиров</a:t>
            </a:r>
            <a:endParaRPr lang="en-US" sz="2475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04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Слики кои се вградени на микробитот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89497" y="1566425"/>
            <a:ext cx="6668503" cy="2562225"/>
          </a:xfrm>
        </p:spPr>
        <p:txBody>
          <a:bodyPr/>
          <a:lstStyle/>
          <a:p>
            <a:pPr marL="135000" indent="0">
              <a:buNone/>
            </a:pPr>
            <a:r>
              <a:rPr lang="en-US" sz="1500" b="1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HEART, HEART</a:t>
            </a:r>
            <a:r>
              <a:rPr lang="en-US" sz="1500" b="1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</a:t>
            </a:r>
            <a:r>
              <a:rPr lang="en-US" sz="1500" b="1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SMALL,</a:t>
            </a:r>
            <a:r>
              <a:rPr lang="en-US" sz="1500" b="1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 HAPPY, SMILE, SAD, CONFUSED, ANGRY, ASLEEP, SURPRISED, SILLY, FABULOUS, MEH, YES, NO, CLOCK1, CLOCK2, CLOCK3, CLOCK4, CLOCK5, CLOCK6, CLOCK7, CLOCK8, CLOCK9, CLOCK10, CLOCK11, CLOCK12, ARROWN, ARROWNE, ARROWE, ARROWSE, ARROWS, ARROWSW, ARROWW, ARROWNW, TRIANGLE, TRIANGLELEFT, CHESSBOARD, DIAMOND, DIAMONDSMALL, SQUARE, SQUARESMALL, RABBIT, COW, MUSICCROTCHET, MUSIC QUAVER, MUSIC QUAVERS, PITCHFORK, XMAS, PACMAN, TARGET, TSHIRT, ROLLERSKATE DUCK, HOUSE, TORTOISE, BUTTERFLY, STCKFIGURE, GHOST, SWORD, GIRAFFE, SKULL, UMBRELLA, SNAKE. </a:t>
            </a:r>
            <a:endParaRPr lang="en-US" sz="1500" b="1" dirty="0">
              <a:solidFill>
                <a:schemeClr val="bg1">
                  <a:lumMod val="20000"/>
                  <a:lumOff val="80000"/>
                </a:schemeClr>
              </a:solidFill>
              <a:sym typeface="Didact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title" idx="4294967295"/>
          </p:nvPr>
        </p:nvSpPr>
        <p:spPr>
          <a:xfrm>
            <a:off x="0" y="925116"/>
            <a:ext cx="5776913" cy="4286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Input – </a:t>
            </a:r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копчиња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A</a:t>
            </a:r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 и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 B</a:t>
            </a:r>
            <a:endParaRPr lang="mk-MK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416" name="Google Shape;416;p31"/>
          <p:cNvSpPr txBox="1">
            <a:spLocks noGrp="1"/>
          </p:cNvSpPr>
          <p:nvPr>
            <p:ph type="subTitle" idx="4294967295"/>
          </p:nvPr>
        </p:nvSpPr>
        <p:spPr>
          <a:xfrm>
            <a:off x="893345" y="1429126"/>
            <a:ext cx="5387139" cy="3345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На микробитот немаме можност за користење на класична тастатура. Но затоа може да ги користиме копчињата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A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и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B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. 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sym typeface="Didact Gothic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За испис на екранот, се користат 5х5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LED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за „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OUTPUT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“ за податоци, а копчињата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A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и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B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ги користиме за „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INPUT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“ податоци. </a:t>
            </a:r>
          </a:p>
        </p:txBody>
      </p:sp>
      <p:sp>
        <p:nvSpPr>
          <p:cNvPr id="422" name="Google Shape;422;p31"/>
          <p:cNvSpPr/>
          <p:nvPr/>
        </p:nvSpPr>
        <p:spPr>
          <a:xfrm>
            <a:off x="670553" y="1602902"/>
            <a:ext cx="157275" cy="157275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3" name="Google Shape;423;p31"/>
          <p:cNvSpPr/>
          <p:nvPr/>
        </p:nvSpPr>
        <p:spPr>
          <a:xfrm>
            <a:off x="697060" y="2644503"/>
            <a:ext cx="157275" cy="1572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1"/>
          <p:cNvSpPr txBox="1">
            <a:spLocks noGrp="1"/>
          </p:cNvSpPr>
          <p:nvPr>
            <p:ph type="title" idx="4294967295"/>
          </p:nvPr>
        </p:nvSpPr>
        <p:spPr>
          <a:xfrm flipH="1">
            <a:off x="1" y="642938"/>
            <a:ext cx="6190247" cy="92630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Пример програми за користење на копчиња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A</a:t>
            </a:r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 и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 B</a:t>
            </a:r>
            <a:endParaRPr lang="en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416" name="Google Shape;416;p31"/>
          <p:cNvSpPr txBox="1">
            <a:spLocks noGrp="1"/>
          </p:cNvSpPr>
          <p:nvPr>
            <p:ph type="subTitle" idx="4294967295"/>
          </p:nvPr>
        </p:nvSpPr>
        <p:spPr>
          <a:xfrm flipH="1">
            <a:off x="550445" y="1616932"/>
            <a:ext cx="3133725" cy="35599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mk-MK" sz="1800" b="1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Пример:</a:t>
            </a:r>
          </a:p>
        </p:txBody>
      </p:sp>
      <p:sp>
        <p:nvSpPr>
          <p:cNvPr id="414" name="Google Shape;414;p31"/>
          <p:cNvSpPr txBox="1">
            <a:spLocks noGrp="1"/>
          </p:cNvSpPr>
          <p:nvPr>
            <p:ph type="subTitle" idx="4294967295"/>
          </p:nvPr>
        </p:nvSpPr>
        <p:spPr>
          <a:xfrm>
            <a:off x="1489473" y="1634415"/>
            <a:ext cx="3482578" cy="52863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fr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om microbit import*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s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leep (5000)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d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isplay.scroll (button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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a.was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 pressed())</a:t>
            </a:r>
            <a:endParaRPr lang="en" sz="1500" dirty="0">
              <a:solidFill>
                <a:schemeClr val="bg1">
                  <a:lumMod val="20000"/>
                  <a:lumOff val="80000"/>
                </a:schemeClr>
              </a:solidFill>
              <a:sym typeface="Didact Gothic"/>
            </a:endParaRPr>
          </a:p>
          <a:p>
            <a:pPr marL="0" indent="0">
              <a:spcAft>
                <a:spcPts val="1200"/>
              </a:spcAft>
              <a:buNone/>
            </a:pPr>
            <a:endParaRPr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5" name="Google Shape;415;p31"/>
          <p:cNvSpPr txBox="1">
            <a:spLocks noGrp="1"/>
          </p:cNvSpPr>
          <p:nvPr>
            <p:ph type="subTitle" idx="4294967295"/>
          </p:nvPr>
        </p:nvSpPr>
        <p:spPr>
          <a:xfrm>
            <a:off x="475498" y="2927057"/>
            <a:ext cx="5110163" cy="52863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450"/>
              </a:spcAft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f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rom microbit import*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S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leep (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10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000)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B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 = (button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 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b.get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 presses())</a:t>
            </a:r>
            <a:endParaRPr lang="en" sz="1500" dirty="0">
              <a:solidFill>
                <a:schemeClr val="bg1">
                  <a:lumMod val="20000"/>
                  <a:lumOff val="80000"/>
                </a:schemeClr>
              </a:solidFill>
              <a:sym typeface="Didact Gothic"/>
            </a:endParaRPr>
          </a:p>
          <a:p>
            <a:pPr marL="0" indent="0">
              <a:spcAft>
                <a:spcPts val="450"/>
              </a:spcAft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d</a:t>
            </a:r>
            <a:r>
              <a:rPr lang="en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isplay.show (str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Symbol"/>
              </a:rPr>
              <a:t>(b))</a:t>
            </a:r>
            <a:endParaRPr lang="en" sz="1500" dirty="0">
              <a:solidFill>
                <a:schemeClr val="bg1">
                  <a:lumMod val="20000"/>
                  <a:lumOff val="80000"/>
                </a:schemeClr>
              </a:solidFill>
              <a:sym typeface="Didact Gothic"/>
            </a:endParaRPr>
          </a:p>
        </p:txBody>
      </p:sp>
      <p:sp>
        <p:nvSpPr>
          <p:cNvPr id="417" name="Google Shape;417;p31"/>
          <p:cNvSpPr txBox="1">
            <a:spLocks noGrp="1"/>
          </p:cNvSpPr>
          <p:nvPr>
            <p:ph type="subTitle" idx="4294967295"/>
          </p:nvPr>
        </p:nvSpPr>
        <p:spPr>
          <a:xfrm>
            <a:off x="3004950" y="2834002"/>
            <a:ext cx="3853050" cy="33456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mk-MK" sz="1800" b="1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Вежба</a:t>
            </a: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: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sym typeface="Didact Gothic"/>
              </a:rPr>
              <a:t>Да се креира код со кој ќе брои колку пати е притиснато копчето В за 10 секунди</a:t>
            </a:r>
          </a:p>
        </p:txBody>
      </p:sp>
      <p:sp>
        <p:nvSpPr>
          <p:cNvPr id="424" name="Google Shape;424;p31"/>
          <p:cNvSpPr/>
          <p:nvPr/>
        </p:nvSpPr>
        <p:spPr>
          <a:xfrm>
            <a:off x="2810300" y="2968228"/>
            <a:ext cx="157275" cy="157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5" name="Google Shape;425;p31"/>
          <p:cNvSpPr/>
          <p:nvPr/>
        </p:nvSpPr>
        <p:spPr>
          <a:xfrm>
            <a:off x="292127" y="1741565"/>
            <a:ext cx="157275" cy="1572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5778104" cy="429816"/>
          </a:xfrm>
        </p:spPr>
        <p:txBody>
          <a:bodyPr/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Оператори за споредба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8018" y="1106520"/>
          <a:ext cx="6079164" cy="3345180"/>
        </p:xfrm>
        <a:graphic>
          <a:graphicData uri="http://schemas.openxmlformats.org/drawingml/2006/table">
            <a:tbl>
              <a:tblPr firstRow="1" bandRow="1">
                <a:tableStyleId>{6049A77E-08DD-4D7E-B6A1-608056F11107}</a:tableStyleId>
              </a:tblPr>
              <a:tblGrid>
                <a:gridCol w="151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mk-MK" sz="1400" dirty="0"/>
                        <a:t>Симбол</a:t>
                      </a:r>
                      <a:endParaRPr lang="en-US" sz="14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/>
                        <a:t>Име</a:t>
                      </a:r>
                      <a:endParaRPr lang="en-US" sz="14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/>
                        <a:t>Пример</a:t>
                      </a:r>
                      <a:endParaRPr lang="en-US" sz="14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400" dirty="0"/>
                        <a:t>Излез/</a:t>
                      </a:r>
                    </a:p>
                    <a:p>
                      <a:pPr algn="ctr"/>
                      <a:r>
                        <a:rPr lang="mk-MK" sz="1400" dirty="0"/>
                        <a:t>решение</a:t>
                      </a:r>
                      <a:endParaRPr lang="en-US" sz="1400" b="1" dirty="0"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==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еднакво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2 == 2 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True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1 == 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False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!=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различно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2!= 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False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k-MK" sz="1100" dirty="0"/>
                        <a:t>2!= 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True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&gt;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Поголемо</a:t>
                      </a:r>
                      <a:r>
                        <a:rPr lang="mk-MK" sz="1100" baseline="0" dirty="0"/>
                        <a:t> од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2&gt;2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False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2&gt;1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True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&lt;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Помало</a:t>
                      </a:r>
                      <a:r>
                        <a:rPr lang="mk-MK" sz="1100" baseline="0" dirty="0"/>
                        <a:t> од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1&lt;2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True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!&gt;2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False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&gt;=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Поголемо или еднакво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2&gt;=2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True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1&gt;=2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False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03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&lt;=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mk-MK" sz="1100" dirty="0"/>
                        <a:t>Помало или еднакво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2&lt;=2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True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2&lt;=1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False</a:t>
                      </a:r>
                      <a:endParaRPr lang="en-US" sz="11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8758" y="642938"/>
            <a:ext cx="5776913" cy="428625"/>
          </a:xfrm>
        </p:spPr>
        <p:txBody>
          <a:bodyPr/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НАРЕДБА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IF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89498" y="1277667"/>
            <a:ext cx="6668503" cy="2562225"/>
          </a:xfrm>
        </p:spPr>
        <p:txBody>
          <a:bodyPr/>
          <a:lstStyle/>
          <a:p>
            <a:pPr marL="135000" indent="0" algn="just">
              <a:lnSpc>
                <a:spcPct val="100000"/>
              </a:lnSpc>
              <a:buSzPts val="2800"/>
              <a:buNone/>
            </a:pPr>
            <a:r>
              <a:rPr lang="mk-MK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Пример -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програма со која се  испишува темпрературата во просторијата кога ќе се притисне копчето А.</a:t>
            </a:r>
          </a:p>
          <a:p>
            <a:pPr marL="135000" indent="0" algn="just">
              <a:lnSpc>
                <a:spcPct val="100000"/>
              </a:lnSpc>
              <a:buSzPts val="2800"/>
              <a:buNone/>
            </a:pP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Alata"/>
            </a:endParaRP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from 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microbit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import *</a:t>
            </a: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Alata"/>
            </a:endParaRP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                                     </a:t>
            </a: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while True:</a:t>
            </a: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   if 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button_a.is_pressed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():</a:t>
            </a: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       temp = temperature()</a:t>
            </a: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       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display.scroll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("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Temperatura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e:" + </a:t>
            </a:r>
            <a:r>
              <a:rPr lang="en-US" sz="15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str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(temp) + " C")</a:t>
            </a:r>
          </a:p>
          <a:p>
            <a:pPr marL="477900" lvl="1" indent="0">
              <a:lnSpc>
                <a:spcPct val="100000"/>
              </a:lnSpc>
              <a:spcBef>
                <a:spcPts val="0"/>
              </a:spcBef>
              <a:buSzPts val="2800"/>
              <a:buNone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   sleep(100)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 txBox="1">
            <a:spLocks noGrp="1"/>
          </p:cNvSpPr>
          <p:nvPr>
            <p:ph type="title" idx="4294967295"/>
          </p:nvPr>
        </p:nvSpPr>
        <p:spPr>
          <a:xfrm>
            <a:off x="712871" y="642938"/>
            <a:ext cx="5776913" cy="4286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Наредба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FOR </a:t>
            </a:r>
            <a:endParaRPr lang="mk-MK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549" name="Google Shape;549;p34"/>
          <p:cNvSpPr txBox="1"/>
          <p:nvPr/>
        </p:nvSpPr>
        <p:spPr>
          <a:xfrm>
            <a:off x="568491" y="1498490"/>
            <a:ext cx="5991727" cy="52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Наредбата 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FOR </a:t>
            </a: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е една најважните јамки (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loop</a:t>
            </a: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) во програмирањето. Во наредбата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FOR </a:t>
            </a:r>
            <a:r>
              <a:rPr lang="mk-MK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се повторуваат наредби од почетокот до крајот, при што бројот на повторување на регулира со чекор кој ја зголемува променливата. </a:t>
            </a:r>
          </a:p>
          <a:p>
            <a:pPr lvl="2">
              <a:spcAft>
                <a:spcPts val="450"/>
              </a:spcAft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 FOR 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promenlivain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range (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pocetna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vrednost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,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krajnavrednost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):</a:t>
            </a:r>
          </a:p>
          <a:p>
            <a:pPr lvl="2">
              <a:spcAft>
                <a:spcPts val="450"/>
              </a:spcAft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                 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niza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na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naredbi</a:t>
            </a:r>
            <a:endParaRPr lang="en-US" sz="18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Didact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7781" y="925116"/>
            <a:ext cx="5776913" cy="428625"/>
          </a:xfrm>
        </p:spPr>
        <p:txBody>
          <a:bodyPr/>
          <a:lstStyle/>
          <a:p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Пример програма со користење на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FOR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60948" y="1521306"/>
            <a:ext cx="5942410" cy="2562225"/>
          </a:xfrm>
        </p:spPr>
        <p:txBody>
          <a:bodyPr/>
          <a:lstStyle/>
          <a:p>
            <a:pPr marL="135000" indent="0" algn="just">
              <a:buNone/>
            </a:pPr>
            <a:r>
              <a:rPr lang="mk-MK" sz="18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Програма со која ќе се испишуваат броевите од 1 до 5.</a:t>
            </a:r>
          </a:p>
          <a:p>
            <a:pPr marL="135000" indent="0" algn="just">
              <a:buNone/>
            </a:pPr>
            <a:endParaRPr lang="mk-MK" sz="18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Alata"/>
            </a:endParaRP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	from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microbit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import*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	for x in range (1, 6)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		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display.show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(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str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 (x))</a:t>
            </a:r>
          </a:p>
          <a:p>
            <a:pPr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Alata"/>
              </a:rPr>
              <a:t>		sleep (1000)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 txBox="1">
            <a:spLocks noGrp="1"/>
          </p:cNvSpPr>
          <p:nvPr>
            <p:ph type="title"/>
          </p:nvPr>
        </p:nvSpPr>
        <p:spPr>
          <a:xfrm>
            <a:off x="242798" y="778185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Наредбата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Alata"/>
              </a:rPr>
              <a:t>WHILE</a:t>
            </a:r>
            <a:endParaRPr lang="mk-MK" sz="2400" dirty="0">
              <a:solidFill>
                <a:schemeClr val="bg1">
                  <a:lumMod val="20000"/>
                  <a:lumOff val="80000"/>
                </a:schemeClr>
              </a:solidFill>
              <a:sym typeface="Alata"/>
            </a:endParaRPr>
          </a:p>
        </p:txBody>
      </p:sp>
      <p:sp>
        <p:nvSpPr>
          <p:cNvPr id="549" name="Google Shape;549;p34"/>
          <p:cNvSpPr txBox="1"/>
          <p:nvPr/>
        </p:nvSpPr>
        <p:spPr>
          <a:xfrm>
            <a:off x="559468" y="1285866"/>
            <a:ext cx="5684921" cy="52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just"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While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за разлика од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FOR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нема дефиниран број на повторување, односно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FOR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ќе се повторува одреден број пати, 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While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ќе се повторува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се додека не се исполни условот.  </a:t>
            </a:r>
          </a:p>
          <a:p>
            <a:pPr algn="just"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</a:pP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Didact Gothic"/>
            </a:endParaRPr>
          </a:p>
          <a:p>
            <a:pPr algn="just"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Карактеристика на 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While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е што не поставуваме услов кој треба да се исполни. Наместо условот се пишува зборот „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True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“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.  </a:t>
            </a: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Didact Gothic"/>
            </a:endParaRPr>
          </a:p>
          <a:p>
            <a:pPr algn="just"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</a:pPr>
            <a:endParaRPr lang="mk-MK" sz="15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Didact Gothic"/>
            </a:endParaRPr>
          </a:p>
          <a:p>
            <a:pPr algn="just"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„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True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Didact Gothic"/>
              </a:rPr>
              <a:t>“ = исполнет услов, па јамката (низата наредби) се повторува цело време.</a:t>
            </a:r>
          </a:p>
          <a:p>
            <a:pPr algn="just">
              <a:spcAft>
                <a:spcPts val="1200"/>
              </a:spcAft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mk-MK" sz="1500" b="1" dirty="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6805" y="825856"/>
            <a:ext cx="5776913" cy="428625"/>
          </a:xfrm>
        </p:spPr>
        <p:txBody>
          <a:bodyPr/>
          <a:lstStyle/>
          <a:p>
            <a:pPr algn="ctr"/>
            <a:r>
              <a:rPr lang="mk-MK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Пример програма со користење на </a:t>
            </a:r>
            <a:r>
              <a:rPr lang="en-US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WHILE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16569" y="1476188"/>
            <a:ext cx="6109034" cy="2562225"/>
          </a:xfrm>
        </p:spPr>
        <p:txBody>
          <a:bodyPr/>
          <a:lstStyle/>
          <a:p>
            <a:pPr marL="135000" indent="0" algn="just">
              <a:lnSpc>
                <a:spcPct val="100000"/>
              </a:lnSpc>
              <a:buNone/>
            </a:pP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Програма со која ќе се испишува</a:t>
            </a:r>
            <a:r>
              <a:rPr lang="en-US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r>
              <a:rPr lang="mk-MK" sz="15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порака „Здраво“, а потоа ќе прикажува мало срце. Ова се повторува се додека е вклучен микробитот. </a:t>
            </a:r>
          </a:p>
          <a:p>
            <a:pPr marL="135000" indent="0" algn="just">
              <a:lnSpc>
                <a:spcPct val="100000"/>
              </a:lnSpc>
              <a:buNone/>
            </a:pPr>
            <a:endParaRPr lang="mk-MK" sz="18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13500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from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microbit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 import *                                      </a:t>
            </a:r>
          </a:p>
          <a:p>
            <a:pPr marL="135000" indent="0" algn="just">
              <a:lnSpc>
                <a:spcPct val="100000"/>
              </a:lnSpc>
              <a:buNone/>
            </a:pPr>
            <a:endParaRPr lang="en-US" sz="1800" dirty="0">
              <a:solidFill>
                <a:schemeClr val="bg1">
                  <a:lumMod val="20000"/>
                  <a:lumOff val="80000"/>
                </a:schemeClr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marL="13500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while True:</a:t>
            </a:r>
          </a:p>
          <a:p>
            <a:pPr marL="13500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   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display.scroll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("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Zdravo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!")</a:t>
            </a:r>
          </a:p>
          <a:p>
            <a:pPr marL="135000" indent="0" algn="just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    </a:t>
            </a:r>
            <a:r>
              <a:rPr lang="en-US" sz="18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display.show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(Image. HEART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Symbol"/>
              </a:rPr>
              <a:t>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Rajdhani"/>
                <a:ea typeface="Rajdhani"/>
                <a:cs typeface="Rajdhani"/>
                <a:sym typeface="Rajdhani"/>
              </a:rPr>
              <a:t>SMALL)</a:t>
            </a:r>
          </a:p>
          <a:p>
            <a:pPr marL="135000" indent="0" algn="just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   sleep(2000)</a:t>
            </a:r>
            <a:endParaRPr lang="mk-MK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064163"/>
            <a:ext cx="5045660" cy="1942875"/>
          </a:xfrm>
        </p:spPr>
        <p:txBody>
          <a:bodyPr/>
          <a:lstStyle/>
          <a:p>
            <a:r>
              <a:rPr lang="mk-MK" sz="2700" dirty="0">
                <a:solidFill>
                  <a:schemeClr val="bg1">
                    <a:lumMod val="20000"/>
                    <a:lumOff val="80000"/>
                  </a:schemeClr>
                </a:solidFill>
                <a:cs typeface="Rajdhani" charset="0"/>
              </a:rPr>
              <a:t>Ви благодариме за вашето присуство и внимание</a:t>
            </a:r>
            <a:endParaRPr lang="en-US" sz="2700" dirty="0">
              <a:solidFill>
                <a:schemeClr val="bg1">
                  <a:lumMod val="20000"/>
                  <a:lumOff val="80000"/>
                </a:schemeClr>
              </a:solidFill>
              <a:latin typeface="Rajdhani" charset="0"/>
              <a:cs typeface="Rajdhan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Кратко запознавање со уредот  микро:бит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k-MK" dirty="0"/>
              <a:t>- </a:t>
            </a:r>
            <a:r>
              <a:rPr lang="mk-MK" b="1" dirty="0"/>
              <a:t>како изгледа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180654" y="1714500"/>
            <a:ext cx="2878087" cy="324148"/>
          </a:xfrm>
        </p:spPr>
        <p:txBody>
          <a:bodyPr/>
          <a:lstStyle/>
          <a:p>
            <a:r>
              <a:rPr lang="mk-MK" dirty="0"/>
              <a:t>- </a:t>
            </a:r>
            <a:r>
              <a:rPr lang="mk-MK" b="1" dirty="0"/>
              <a:t>кои се неговите можности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498341" y="2158781"/>
            <a:ext cx="2983870" cy="2104728"/>
          </a:xfrm>
        </p:spPr>
        <p:txBody>
          <a:bodyPr/>
          <a:lstStyle/>
          <a:p>
            <a:r>
              <a:rPr lang="mk-MK" dirty="0"/>
              <a:t>За што би можеле да го користиме во наставата, </a:t>
            </a:r>
          </a:p>
          <a:p>
            <a:r>
              <a:rPr lang="mk-MK" dirty="0"/>
              <a:t>за која  возраст е најсоодветен </a:t>
            </a:r>
          </a:p>
          <a:p>
            <a:r>
              <a:rPr lang="mk-MK" dirty="0"/>
              <a:t> како се програмира?</a:t>
            </a:r>
          </a:p>
          <a:p>
            <a:endParaRPr lang="mk-MK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mb2.jpg">
            <a:extLst>
              <a:ext uri="{FF2B5EF4-FFF2-40B4-BE49-F238E27FC236}">
                <a16:creationId xmlns:a16="http://schemas.microsoft.com/office/drawing/2014/main" id="{3B53A7D3-C2E2-4194-BBE9-9D0F89702D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779" y="2142272"/>
            <a:ext cx="2659775" cy="20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26" y="1640148"/>
            <a:ext cx="1945987" cy="1553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6085" y="1026986"/>
            <a:ext cx="125401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125" b="1" dirty="0">
                <a:solidFill>
                  <a:schemeClr val="tx2"/>
                </a:solidFill>
              </a:rPr>
              <a:t>Преден дел</a:t>
            </a:r>
            <a:endParaRPr lang="en-US" sz="1125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993" y="2288219"/>
            <a:ext cx="1217119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две </a:t>
            </a:r>
            <a:r>
              <a:rPr lang="en-US" sz="788" dirty="0">
                <a:solidFill>
                  <a:schemeClr val="tx2"/>
                </a:solidFill>
              </a:rPr>
              <a:t>(A,B) </a:t>
            </a:r>
            <a:r>
              <a:rPr lang="mk-MK" sz="788" dirty="0" err="1">
                <a:solidFill>
                  <a:schemeClr val="tx2"/>
                </a:solidFill>
              </a:rPr>
              <a:t>програмабилни</a:t>
            </a:r>
            <a:r>
              <a:rPr lang="mk-MK" sz="788" dirty="0">
                <a:solidFill>
                  <a:schemeClr val="tx2"/>
                </a:solidFill>
              </a:rPr>
              <a:t> копчиња</a:t>
            </a:r>
            <a:endParaRPr lang="en-US" sz="788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2" y="961939"/>
            <a:ext cx="968495" cy="968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6085" y="3223884"/>
            <a:ext cx="1196027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25 лед </a:t>
            </a:r>
            <a:r>
              <a:rPr lang="mk-MK" sz="788" dirty="0" err="1">
                <a:solidFill>
                  <a:schemeClr val="tx2"/>
                </a:solidFill>
              </a:rPr>
              <a:t>сијалички</a:t>
            </a:r>
            <a:r>
              <a:rPr lang="mk-MK" sz="788" dirty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mk-MK" sz="788" dirty="0">
                <a:solidFill>
                  <a:schemeClr val="tx2"/>
                </a:solidFill>
              </a:rPr>
              <a:t>кои посебно се програмираат</a:t>
            </a:r>
            <a:endParaRPr lang="en-US" sz="788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5227" y="3493417"/>
            <a:ext cx="105150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Напојување</a:t>
            </a:r>
          </a:p>
          <a:p>
            <a:pPr algn="ctr"/>
            <a:r>
              <a:rPr lang="mk-MK" sz="788" dirty="0">
                <a:solidFill>
                  <a:schemeClr val="tx2"/>
                </a:solidFill>
              </a:rPr>
              <a:t>(3</a:t>
            </a:r>
            <a:r>
              <a:rPr lang="en-US" sz="788" dirty="0">
                <a:solidFill>
                  <a:schemeClr val="tx2"/>
                </a:solidFill>
              </a:rPr>
              <a:t>V</a:t>
            </a:r>
            <a:r>
              <a:rPr lang="mk-MK" sz="788" dirty="0">
                <a:solidFill>
                  <a:schemeClr val="tx2"/>
                </a:solidFill>
              </a:rPr>
              <a:t>)</a:t>
            </a:r>
            <a:endParaRPr lang="en-US" sz="788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7719" y="2947225"/>
            <a:ext cx="130058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Заземјување</a:t>
            </a:r>
            <a:r>
              <a:rPr lang="en-US" sz="788" dirty="0">
                <a:solidFill>
                  <a:schemeClr val="tx2"/>
                </a:solidFill>
              </a:rPr>
              <a:t> (GND)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56499" y="3129856"/>
            <a:ext cx="5901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87656" y="3138813"/>
            <a:ext cx="449774" cy="290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32857" y="2547905"/>
            <a:ext cx="3657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41757" y="3232003"/>
            <a:ext cx="1336649" cy="57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Три (0,1,2) дигитално/аналогни влезно/излезни контакти</a:t>
            </a:r>
            <a:endParaRPr lang="en-US" sz="788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94874" y="3129857"/>
            <a:ext cx="405045" cy="188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981680" y="1940057"/>
            <a:ext cx="972731" cy="891099"/>
          </a:xfrm>
          <a:prstGeom prst="ellipse">
            <a:avLst/>
          </a:prstGeom>
          <a:noFill/>
          <a:ln w="34925">
            <a:solidFill>
              <a:srgbClr val="FF0000">
                <a:alpha val="98000"/>
              </a:srgb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1361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48436" y="1113588"/>
            <a:ext cx="915635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1125" b="1" dirty="0">
                <a:solidFill>
                  <a:schemeClr val="tx2"/>
                </a:solidFill>
              </a:rPr>
              <a:t>Заден дел</a:t>
            </a:r>
            <a:endParaRPr lang="en-US" sz="1125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61" y="3325656"/>
            <a:ext cx="1054363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20 пински надворешен конектор</a:t>
            </a:r>
            <a:endParaRPr lang="en-US" sz="788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02" y="961939"/>
            <a:ext cx="968495" cy="968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6493" y="3585343"/>
            <a:ext cx="124905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88" dirty="0">
                <a:solidFill>
                  <a:schemeClr val="tx2"/>
                </a:solidFill>
              </a:rPr>
              <a:t>Акцелерометар и компас</a:t>
            </a:r>
            <a:endParaRPr lang="en-US" sz="788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8592" y="2082703"/>
            <a:ext cx="100106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Конектор за батерија</a:t>
            </a:r>
            <a:endParaRPr lang="en-US" sz="788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342223" y="2087901"/>
            <a:ext cx="363696" cy="105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21433" y="3331256"/>
            <a:ext cx="0" cy="28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59416" y="1895181"/>
            <a:ext cx="1682981" cy="14416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12775" y="1573299"/>
            <a:ext cx="834569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>
                <a:solidFill>
                  <a:schemeClr val="tx2"/>
                </a:solidFill>
              </a:rPr>
              <a:t>Процесор</a:t>
            </a:r>
            <a:endParaRPr lang="en-US" sz="788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6617" y="1495995"/>
            <a:ext cx="1012613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788" dirty="0" err="1">
                <a:solidFill>
                  <a:schemeClr val="tx2"/>
                </a:solidFill>
              </a:rPr>
              <a:t>Микро</a:t>
            </a:r>
            <a:r>
              <a:rPr lang="mk-MK" sz="788" dirty="0">
                <a:solidFill>
                  <a:schemeClr val="tx2"/>
                </a:solidFill>
              </a:rPr>
              <a:t> УСБ конектор</a:t>
            </a:r>
            <a:endParaRPr lang="en-US" sz="788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02442" y="1807551"/>
            <a:ext cx="81009" cy="111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31479" y="1930434"/>
            <a:ext cx="86338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 err="1">
                <a:solidFill>
                  <a:schemeClr val="tx2"/>
                </a:solidFill>
              </a:rPr>
              <a:t>Blutooth</a:t>
            </a:r>
            <a:r>
              <a:rPr lang="mk-MK" sz="788" dirty="0">
                <a:solidFill>
                  <a:schemeClr val="tx2"/>
                </a:solidFill>
              </a:rPr>
              <a:t> антена</a:t>
            </a:r>
            <a:endParaRPr lang="en-US" sz="788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510009" y="1703676"/>
            <a:ext cx="1" cy="165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18414" y="1992348"/>
            <a:ext cx="341002" cy="31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0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Околина за работа со микробит</a:t>
            </a:r>
            <a:br>
              <a:rPr lang="mk-MK" dirty="0"/>
            </a:br>
            <a:br>
              <a:rPr lang="mk-MK" dirty="0"/>
            </a:br>
            <a:r>
              <a:rPr lang="mk-MK" dirty="0"/>
              <a:t>- </a:t>
            </a:r>
            <a:r>
              <a:rPr lang="mk-MK" b="1" dirty="0"/>
              <a:t>онлајн </a:t>
            </a:r>
            <a:br>
              <a:rPr lang="en-US" dirty="0"/>
            </a:br>
            <a:r>
              <a:rPr lang="en-US" dirty="0"/>
              <a:t>   www.microbit.org</a:t>
            </a:r>
            <a:br>
              <a:rPr lang="mk-MK" dirty="0"/>
            </a:br>
            <a:r>
              <a:rPr lang="mk-MK" dirty="0"/>
              <a:t>- </a:t>
            </a:r>
            <a:r>
              <a:rPr lang="mk-MK" b="1" dirty="0"/>
              <a:t>офлајн</a:t>
            </a: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MakeCode</a:t>
            </a:r>
            <a:r>
              <a:rPr lang="en-US" dirty="0"/>
              <a:t>/offline</a:t>
            </a:r>
            <a:br>
              <a:rPr lang="mk-MK" dirty="0"/>
            </a:br>
            <a:r>
              <a:rPr lang="mk-MK" dirty="0"/>
              <a:t>- </a:t>
            </a:r>
            <a:r>
              <a:rPr lang="mk-MK" b="1" dirty="0"/>
              <a:t>мобилна верзија</a:t>
            </a: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micro:bit</a:t>
            </a:r>
            <a:r>
              <a:rPr lang="en-US" dirty="0"/>
              <a:t> Blue</a:t>
            </a:r>
            <a:br>
              <a:rPr lang="mk-MK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6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Ајде да програмираме со микробит и пајтон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3048" y="1440556"/>
            <a:ext cx="5786072" cy="1904335"/>
          </a:xfrm>
        </p:spPr>
        <p:txBody>
          <a:bodyPr>
            <a:normAutofit fontScale="70000" lnSpcReduction="20000"/>
          </a:bodyPr>
          <a:lstStyle/>
          <a:p>
            <a:r>
              <a:rPr lang="mk-MK" sz="1275" dirty="0"/>
              <a:t>Пример 1</a:t>
            </a:r>
            <a:endParaRPr lang="en-US" sz="1275" dirty="0"/>
          </a:p>
          <a:p>
            <a:pPr marL="0" indent="0">
              <a:buNone/>
            </a:pPr>
            <a:r>
              <a:rPr lang="mk-MK" sz="1275" dirty="0"/>
              <a:t>  </a:t>
            </a:r>
            <a:r>
              <a:rPr lang="en-US" sz="1275" dirty="0"/>
              <a:t>-</a:t>
            </a:r>
            <a:r>
              <a:rPr lang="mk-MK" sz="1275" dirty="0"/>
              <a:t> Да го испрограмираме  микробитот така што би можел да се користи на часовите по сите наставни предмети кога правиме различни квиз натпревари, едноставна ппроверка на знаење и др . </a:t>
            </a:r>
          </a:p>
          <a:p>
            <a:pPr marL="0" indent="0">
              <a:buNone/>
            </a:pPr>
            <a:r>
              <a:rPr lang="mk-MK" sz="1275" dirty="0"/>
              <a:t>За таа цел ќе ги испрограмираме копчињата на уредот!</a:t>
            </a:r>
          </a:p>
          <a:p>
            <a:pPr marL="0" indent="0">
              <a:buNone/>
            </a:pPr>
            <a:endParaRPr lang="mk-MK" sz="1275" dirty="0"/>
          </a:p>
          <a:p>
            <a:r>
              <a:rPr lang="mk-MK" sz="1275" dirty="0"/>
              <a:t>Пример 2</a:t>
            </a:r>
          </a:p>
          <a:p>
            <a:pPr marL="0" indent="0">
              <a:buNone/>
            </a:pPr>
            <a:r>
              <a:rPr lang="mk-MK" sz="1275" dirty="0"/>
              <a:t>  - Да направиме термометар со помош на  микробит уредот и истиот би можел да се користи на часовите по физика, биологија, хемија, природни науки...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3321" y="3169964"/>
            <a:ext cx="5210255" cy="753284"/>
          </a:xfrm>
        </p:spPr>
        <p:txBody>
          <a:bodyPr>
            <a:normAutofit fontScale="70000" lnSpcReduction="20000"/>
          </a:bodyPr>
          <a:lstStyle/>
          <a:p>
            <a:r>
              <a:rPr lang="mk-MK" sz="1275" dirty="0"/>
              <a:t>Пример 3</a:t>
            </a:r>
          </a:p>
          <a:p>
            <a:pPr marL="0" indent="0">
              <a:buNone/>
            </a:pPr>
            <a:r>
              <a:rPr lang="mk-MK" sz="1275" dirty="0"/>
              <a:t>  - да го направиме микробитот бројач на чекори – педометар</a:t>
            </a:r>
            <a:r>
              <a:rPr lang="en-US" sz="1275" dirty="0"/>
              <a:t>, </a:t>
            </a:r>
            <a:r>
              <a:rPr lang="mk-MK" sz="1275" dirty="0"/>
              <a:t>кој може да најде примена на часовите по физичко, при најразлични игри или пак во математика како еден алтернативен начин на мрење...</a:t>
            </a:r>
          </a:p>
          <a:p>
            <a:pPr marL="0" indent="0">
              <a:buNone/>
            </a:pP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0224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6848" y="848076"/>
            <a:ext cx="3303000" cy="1942875"/>
          </a:xfrm>
        </p:spPr>
        <p:txBody>
          <a:bodyPr/>
          <a:lstStyle/>
          <a:p>
            <a:r>
              <a:rPr lang="mk-MK" sz="2700" dirty="0"/>
              <a:t>Програмирање со блокови-онлајн</a:t>
            </a:r>
            <a:endParaRPr lang="en-US" sz="27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40000" y="3331744"/>
            <a:ext cx="3501648" cy="325800"/>
          </a:xfrm>
        </p:spPr>
        <p:txBody>
          <a:bodyPr/>
          <a:lstStyle/>
          <a:p>
            <a:r>
              <a:rPr lang="en-US" sz="1500" dirty="0"/>
              <a:t>www.microbit.org</a:t>
            </a:r>
          </a:p>
        </p:txBody>
      </p:sp>
    </p:spTree>
    <p:extLst>
      <p:ext uri="{BB962C8B-B14F-4D97-AF65-F5344CB8AC3E}">
        <p14:creationId xmlns:p14="http://schemas.microsoft.com/office/powerpoint/2010/main" val="215574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Како да превземеме готови програми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z="2100" dirty="0"/>
              <a:t>Превземање на готовата програма од некој извор</a:t>
            </a:r>
          </a:p>
          <a:p>
            <a:r>
              <a:rPr lang="mk-MK" sz="2100" dirty="0"/>
              <a:t>Снимање / зачувување</a:t>
            </a:r>
          </a:p>
          <a:p>
            <a:r>
              <a:rPr lang="mk-MK" sz="2100" dirty="0"/>
              <a:t>Инсталација на готовата програма на микробит уредот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43370824"/>
      </p:ext>
    </p:extLst>
  </p:cSld>
  <p:clrMapOvr>
    <a:masterClrMapping/>
  </p:clrMapOvr>
</p:sld>
</file>

<file path=ppt/theme/theme1.xml><?xml version="1.0" encoding="utf-8"?>
<a:theme xmlns:a="http://schemas.openxmlformats.org/drawingml/2006/main" name="Ai Tech Agency by Slidesgo">
  <a:themeElements>
    <a:clrScheme name="Simple Light">
      <a:dk1>
        <a:srgbClr val="0C343D"/>
      </a:dk1>
      <a:lt1>
        <a:srgbClr val="00C3B1"/>
      </a:lt1>
      <a:dk2>
        <a:srgbClr val="CC4125"/>
      </a:dk2>
      <a:lt2>
        <a:srgbClr val="F3F3F3"/>
      </a:lt2>
      <a:accent1>
        <a:srgbClr val="0C343D"/>
      </a:accent1>
      <a:accent2>
        <a:srgbClr val="00C3B1"/>
      </a:accent2>
      <a:accent3>
        <a:srgbClr val="CC4125"/>
      </a:accent3>
      <a:accent4>
        <a:srgbClr val="F3F3F3"/>
      </a:accent4>
      <a:accent5>
        <a:srgbClr val="0C343D"/>
      </a:accent5>
      <a:accent6>
        <a:srgbClr val="00C3B1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1356</Words>
  <Application>Microsoft Office PowerPoint</Application>
  <PresentationFormat>Custom</PresentationFormat>
  <Paragraphs>189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Rajdhani</vt:lpstr>
      <vt:lpstr>Muli Regular</vt:lpstr>
      <vt:lpstr>Wingdings</vt:lpstr>
      <vt:lpstr>Roboto</vt:lpstr>
      <vt:lpstr>Fira Sans Condensed Light</vt:lpstr>
      <vt:lpstr>Alata</vt:lpstr>
      <vt:lpstr>Anton</vt:lpstr>
      <vt:lpstr>Arial</vt:lpstr>
      <vt:lpstr>Advent Pro Light</vt:lpstr>
      <vt:lpstr>Didact Gothic</vt:lpstr>
      <vt:lpstr>Ai Tech Agency by Slidesgo</vt:lpstr>
      <vt:lpstr>УЧИЛИШТА  НА 21-ОТ ВЕК</vt:lpstr>
      <vt:lpstr>Забавни часови со микробит и микро Пајтон (вебинар)</vt:lpstr>
      <vt:lpstr>Кратко запознавање со уредот  микро:бит</vt:lpstr>
      <vt:lpstr>PowerPoint Presentation</vt:lpstr>
      <vt:lpstr>PowerPoint Presentation</vt:lpstr>
      <vt:lpstr>Околина за работа со микробит  - онлајн     www.microbit.org - офлајн     MakeCode/offline - мобилна верзија    micro:bit Blue </vt:lpstr>
      <vt:lpstr>Ајде да програмираме со микробит и пајтон</vt:lpstr>
      <vt:lpstr>Програмирање со блокови-онлајн</vt:lpstr>
      <vt:lpstr>Како да превземеме готови програми ...</vt:lpstr>
      <vt:lpstr>Чекор 1: Напиши код или пронајди</vt:lpstr>
      <vt:lpstr>PowerPoint Presentation</vt:lpstr>
      <vt:lpstr>PowerPoint Presentation</vt:lpstr>
      <vt:lpstr>PowerPoint Presentation</vt:lpstr>
      <vt:lpstr>Линкови на готови програми</vt:lpstr>
      <vt:lpstr>PowerPoint Presentation</vt:lpstr>
      <vt:lpstr>Online едитор</vt:lpstr>
      <vt:lpstr>Напомена</vt:lpstr>
      <vt:lpstr>Испис на екранот на микробитот</vt:lpstr>
      <vt:lpstr>СЛИКИ ВО МИКРОБИТ</vt:lpstr>
      <vt:lpstr>Слики кои се вградени на микробитот</vt:lpstr>
      <vt:lpstr>Input – копчиња A и B</vt:lpstr>
      <vt:lpstr>Пример програми за користење на копчиња A и B</vt:lpstr>
      <vt:lpstr>Оператори за споредба</vt:lpstr>
      <vt:lpstr>НАРЕДБА IF</vt:lpstr>
      <vt:lpstr>Наредба FOR </vt:lpstr>
      <vt:lpstr>Пример програма со користење на FOR</vt:lpstr>
      <vt:lpstr>Наредбата WHILE</vt:lpstr>
      <vt:lpstr>Пример програма со користење на WHILE</vt:lpstr>
      <vt:lpstr>Ви благодариме за вашето присуство и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УЧИЛИШТА  НА 21-ОТ ВЕК</dc:title>
  <dc:creator>Asus</dc:creator>
  <cp:lastModifiedBy>Koneski, Zarko  (North Macedonia)</cp:lastModifiedBy>
  <cp:revision>19</cp:revision>
  <dcterms:modified xsi:type="dcterms:W3CDTF">2020-06-23T11:26:19Z</dcterms:modified>
</cp:coreProperties>
</file>