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81" r:id="rId2"/>
    <p:sldId id="282" r:id="rId3"/>
    <p:sldId id="270" r:id="rId4"/>
    <p:sldId id="291" r:id="rId5"/>
    <p:sldId id="292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288" r:id="rId21"/>
    <p:sldId id="271" r:id="rId22"/>
    <p:sldId id="273" r:id="rId23"/>
    <p:sldId id="276" r:id="rId24"/>
    <p:sldId id="278" r:id="rId25"/>
    <p:sldId id="279" r:id="rId26"/>
    <p:sldId id="286" r:id="rId27"/>
    <p:sldId id="287" r:id="rId28"/>
    <p:sldId id="317" r:id="rId29"/>
    <p:sldId id="318" r:id="rId30"/>
    <p:sldId id="319" r:id="rId31"/>
    <p:sldId id="320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51" r:id="rId51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3"/>
  </p:normalViewPr>
  <p:slideViewPr>
    <p:cSldViewPr>
      <p:cViewPr varScale="1">
        <p:scale>
          <a:sx n="86" d="100"/>
          <a:sy n="86" d="100"/>
        </p:scale>
        <p:origin x="176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MEGUNARODNI\postiganj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Sheet3!$A$4</c:f>
              <c:strCache>
                <c:ptCount val="1"/>
                <c:pt idx="0">
                  <c:v>читање</c:v>
                </c:pt>
              </c:strCache>
            </c:strRef>
          </c:tx>
          <c:cat>
            <c:strRef>
              <c:f>Sheet3!$B$3:$D$3</c:f>
              <c:strCache>
                <c:ptCount val="3"/>
                <c:pt idx="0">
                  <c:v>2000</c:v>
                </c:pt>
                <c:pt idx="1">
                  <c:v>2015</c:v>
                </c:pt>
                <c:pt idx="2">
                  <c:v>2018</c:v>
                </c:pt>
              </c:strCache>
            </c:strRef>
          </c:cat>
          <c:val>
            <c:numRef>
              <c:f>Sheet3!$B$4:$D$4</c:f>
              <c:numCache>
                <c:formatCode>General</c:formatCode>
                <c:ptCount val="3"/>
                <c:pt idx="0">
                  <c:v>373</c:v>
                </c:pt>
                <c:pt idx="1">
                  <c:v>352</c:v>
                </c:pt>
                <c:pt idx="2">
                  <c:v>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29-4FEE-9198-B2F242BB99DF}"/>
            </c:ext>
          </c:extLst>
        </c:ser>
        <c:ser>
          <c:idx val="1"/>
          <c:order val="1"/>
          <c:tx>
            <c:strRef>
              <c:f>Sheet3!$A$5</c:f>
              <c:strCache>
                <c:ptCount val="1"/>
                <c:pt idx="0">
                  <c:v>математика</c:v>
                </c:pt>
              </c:strCache>
            </c:strRef>
          </c:tx>
          <c:cat>
            <c:strRef>
              <c:f>Sheet3!$B$3:$D$3</c:f>
              <c:strCache>
                <c:ptCount val="3"/>
                <c:pt idx="0">
                  <c:v>2000</c:v>
                </c:pt>
                <c:pt idx="1">
                  <c:v>2015</c:v>
                </c:pt>
                <c:pt idx="2">
                  <c:v>2018</c:v>
                </c:pt>
              </c:strCache>
            </c:strRef>
          </c:cat>
          <c:val>
            <c:numRef>
              <c:f>Sheet3!$B$5:$D$5</c:f>
              <c:numCache>
                <c:formatCode>General</c:formatCode>
                <c:ptCount val="3"/>
                <c:pt idx="0">
                  <c:v>381</c:v>
                </c:pt>
                <c:pt idx="1">
                  <c:v>371</c:v>
                </c:pt>
                <c:pt idx="2">
                  <c:v>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29-4FEE-9198-B2F242BB99DF}"/>
            </c:ext>
          </c:extLst>
        </c:ser>
        <c:ser>
          <c:idx val="2"/>
          <c:order val="2"/>
          <c:tx>
            <c:strRef>
              <c:f>Sheet3!$A$6</c:f>
              <c:strCache>
                <c:ptCount val="1"/>
                <c:pt idx="0">
                  <c:v>наука</c:v>
                </c:pt>
              </c:strCache>
            </c:strRef>
          </c:tx>
          <c:cat>
            <c:strRef>
              <c:f>Sheet3!$B$3:$D$3</c:f>
              <c:strCache>
                <c:ptCount val="3"/>
                <c:pt idx="0">
                  <c:v>2000</c:v>
                </c:pt>
                <c:pt idx="1">
                  <c:v>2015</c:v>
                </c:pt>
                <c:pt idx="2">
                  <c:v>2018</c:v>
                </c:pt>
              </c:strCache>
            </c:strRef>
          </c:cat>
          <c:val>
            <c:numRef>
              <c:f>Sheet3!$B$6:$D$6</c:f>
              <c:numCache>
                <c:formatCode>General</c:formatCode>
                <c:ptCount val="3"/>
                <c:pt idx="0">
                  <c:v>401</c:v>
                </c:pt>
                <c:pt idx="1">
                  <c:v>384</c:v>
                </c:pt>
                <c:pt idx="2">
                  <c:v>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29-4FEE-9198-B2F242BB9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767360"/>
        <c:axId val="306768896"/>
      </c:lineChart>
      <c:catAx>
        <c:axId val="30676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6768896"/>
        <c:crosses val="autoZero"/>
        <c:auto val="1"/>
        <c:lblAlgn val="ctr"/>
        <c:lblOffset val="100"/>
        <c:noMultiLvlLbl val="0"/>
      </c:catAx>
      <c:valAx>
        <c:axId val="30676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67673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7C50B-C96E-4C4C-AEAD-0271DBAD5E70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sr-Latn-ME"/>
        </a:p>
      </dgm:t>
    </dgm:pt>
    <dgm:pt modelId="{ED71AEFA-86B0-496C-ABE3-7BF2FABC50AA}">
      <dgm:prSet phldrT="[Text]"/>
      <dgm:spPr>
        <a:solidFill>
          <a:srgbClr val="00457C">
            <a:alpha val="50000"/>
          </a:srgbClr>
        </a:solidFill>
      </dgm:spPr>
      <dgm:t>
        <a:bodyPr/>
        <a:lstStyle/>
        <a:p>
          <a:r>
            <a:rPr lang="mk-MK" dirty="0">
              <a:solidFill>
                <a:schemeClr val="bg1"/>
              </a:solidFill>
            </a:rPr>
            <a:t>ОСНОВНИ ВЕШТИНИ</a:t>
          </a:r>
          <a:endParaRPr lang="sr-Latn-ME" dirty="0">
            <a:solidFill>
              <a:schemeClr val="bg1"/>
            </a:solidFill>
          </a:endParaRPr>
        </a:p>
      </dgm:t>
    </dgm:pt>
    <dgm:pt modelId="{A44F5FA1-21A1-49D3-BB09-375FFE346543}" type="parTrans" cxnId="{B119996B-7910-4796-9DB4-5CF6BFF5E200}">
      <dgm:prSet/>
      <dgm:spPr/>
      <dgm:t>
        <a:bodyPr/>
        <a:lstStyle/>
        <a:p>
          <a:endParaRPr lang="sr-Latn-ME"/>
        </a:p>
      </dgm:t>
    </dgm:pt>
    <dgm:pt modelId="{87E849DC-648A-40C4-B154-70C70332571D}" type="sibTrans" cxnId="{B119996B-7910-4796-9DB4-5CF6BFF5E200}">
      <dgm:prSet/>
      <dgm:spPr/>
      <dgm:t>
        <a:bodyPr/>
        <a:lstStyle/>
        <a:p>
          <a:endParaRPr lang="sr-Latn-ME"/>
        </a:p>
      </dgm:t>
    </dgm:pt>
    <dgm:pt modelId="{AAA7BBE6-A371-499E-BCEA-F61A72EF84FB}">
      <dgm:prSet phldrT="[Text]" custT="1"/>
      <dgm:spPr/>
      <dgm:t>
        <a:bodyPr/>
        <a:lstStyle/>
        <a:p>
          <a:pPr>
            <a:buClr>
              <a:schemeClr val="dk1"/>
            </a:buClr>
            <a:buSzPct val="100000"/>
            <a:buNone/>
          </a:pPr>
          <a:r>
            <a:rPr lang="mk-MK" sz="1100" b="1"/>
            <a:t>Критичко размислување и решавање проблеми</a:t>
          </a:r>
          <a:endParaRPr lang="sr-Latn-ME" sz="1100" b="1"/>
        </a:p>
      </dgm:t>
    </dgm:pt>
    <dgm:pt modelId="{289D93CE-2F9F-4051-881D-61E93A770E03}" type="parTrans" cxnId="{2F729B1A-C347-4B39-9393-E991B91615EE}">
      <dgm:prSet/>
      <dgm:spPr/>
      <dgm:t>
        <a:bodyPr/>
        <a:lstStyle/>
        <a:p>
          <a:endParaRPr lang="sr-Latn-ME"/>
        </a:p>
      </dgm:t>
    </dgm:pt>
    <dgm:pt modelId="{80162B5D-C128-480E-A236-7CD525CB1651}" type="sibTrans" cxnId="{2F729B1A-C347-4B39-9393-E991B91615EE}">
      <dgm:prSet/>
      <dgm:spPr/>
      <dgm:t>
        <a:bodyPr/>
        <a:lstStyle/>
        <a:p>
          <a:endParaRPr lang="sr-Latn-ME"/>
        </a:p>
      </dgm:t>
    </dgm:pt>
    <dgm:pt modelId="{334396F1-1721-49CD-8EF9-B64409CA5372}">
      <dgm:prSet custT="1"/>
      <dgm:spPr/>
      <dgm:t>
        <a:bodyPr/>
        <a:lstStyle/>
        <a:p>
          <a:r>
            <a:rPr lang="mk-MK" sz="1100" b="1" noProof="0">
              <a:latin typeface="Arial" panose="020B0604020202020204" pitchFamily="34" charset="0"/>
              <a:cs typeface="Arial" panose="020B0604020202020204" pitchFamily="34" charset="0"/>
            </a:rPr>
            <a:t>Креативност и имагинација</a:t>
          </a:r>
          <a:endParaRPr lang="en-GB" sz="1100" b="1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1CD3D7-B026-4668-99A9-18D12172BE7C}" type="parTrans" cxnId="{7740623C-20BF-4A61-AE32-9E903320D9E1}">
      <dgm:prSet/>
      <dgm:spPr/>
      <dgm:t>
        <a:bodyPr/>
        <a:lstStyle/>
        <a:p>
          <a:endParaRPr lang="sr-Latn-ME"/>
        </a:p>
      </dgm:t>
    </dgm:pt>
    <dgm:pt modelId="{EC6DE178-0865-402F-8583-B3971EB1CD7E}" type="sibTrans" cxnId="{7740623C-20BF-4A61-AE32-9E903320D9E1}">
      <dgm:prSet/>
      <dgm:spPr/>
      <dgm:t>
        <a:bodyPr/>
        <a:lstStyle/>
        <a:p>
          <a:endParaRPr lang="sr-Latn-ME"/>
        </a:p>
      </dgm:t>
    </dgm:pt>
    <dgm:pt modelId="{E528FE45-5C1F-4EF3-83A4-CDAE3359EE7A}">
      <dgm:prSet custT="1"/>
      <dgm:spPr/>
      <dgm:t>
        <a:bodyPr/>
        <a:lstStyle/>
        <a:p>
          <a:r>
            <a:rPr lang="mk-MK" sz="1100" b="1" noProof="0">
              <a:latin typeface="Arial" panose="020B0604020202020204" pitchFamily="34" charset="0"/>
              <a:cs typeface="Arial" panose="020B0604020202020204" pitchFamily="34" charset="0"/>
            </a:rPr>
            <a:t>Граѓанство</a:t>
          </a:r>
          <a:endParaRPr lang="en-GB" sz="1100" b="1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4683F6-01F0-4906-974C-5CBC2FC95520}" type="parTrans" cxnId="{8190008B-6687-43FC-B4C8-A157EA679D2C}">
      <dgm:prSet/>
      <dgm:spPr/>
      <dgm:t>
        <a:bodyPr/>
        <a:lstStyle/>
        <a:p>
          <a:endParaRPr lang="sr-Latn-ME"/>
        </a:p>
      </dgm:t>
    </dgm:pt>
    <dgm:pt modelId="{E77BC75D-74F0-4AA6-AB25-652BB48619FA}" type="sibTrans" cxnId="{8190008B-6687-43FC-B4C8-A157EA679D2C}">
      <dgm:prSet/>
      <dgm:spPr/>
      <dgm:t>
        <a:bodyPr/>
        <a:lstStyle/>
        <a:p>
          <a:endParaRPr lang="sr-Latn-ME"/>
        </a:p>
      </dgm:t>
    </dgm:pt>
    <dgm:pt modelId="{E0A06096-C723-4DF0-ABB6-49F515BC5908}">
      <dgm:prSet custT="1"/>
      <dgm:spPr/>
      <dgm:t>
        <a:bodyPr/>
        <a:lstStyle/>
        <a:p>
          <a:r>
            <a:rPr lang="mk-MK" sz="1100" b="1" noProof="0">
              <a:latin typeface="Arial" panose="020B0604020202020204" pitchFamily="34" charset="0"/>
              <a:cs typeface="Arial" panose="020B0604020202020204" pitchFamily="34" charset="0"/>
            </a:rPr>
            <a:t>Комуникација и соработка</a:t>
          </a:r>
          <a:endParaRPr lang="en-GB" sz="1100" b="1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6C78E1-9568-45B4-81D1-584110F6C47C}" type="parTrans" cxnId="{AC0A5747-488A-4254-932A-29F82644EB81}">
      <dgm:prSet/>
      <dgm:spPr/>
      <dgm:t>
        <a:bodyPr/>
        <a:lstStyle/>
        <a:p>
          <a:endParaRPr lang="sr-Latn-ME"/>
        </a:p>
      </dgm:t>
    </dgm:pt>
    <dgm:pt modelId="{71610D7C-329C-4A6C-8BA6-D3F4069374F3}" type="sibTrans" cxnId="{AC0A5747-488A-4254-932A-29F82644EB81}">
      <dgm:prSet/>
      <dgm:spPr/>
      <dgm:t>
        <a:bodyPr/>
        <a:lstStyle/>
        <a:p>
          <a:endParaRPr lang="sr-Latn-ME"/>
        </a:p>
      </dgm:t>
    </dgm:pt>
    <dgm:pt modelId="{1E85659D-AD36-4933-BC2D-F76BBECD910D}">
      <dgm:prSet custT="1"/>
      <dgm:spPr/>
      <dgm:t>
        <a:bodyPr/>
        <a:lstStyle/>
        <a:p>
          <a:r>
            <a:rPr lang="mk-MK" sz="1100" b="1" noProof="0">
              <a:latin typeface="Arial" panose="020B0604020202020204" pitchFamily="34" charset="0"/>
              <a:cs typeface="Arial" panose="020B0604020202020204" pitchFamily="34" charset="0"/>
            </a:rPr>
            <a:t>Дигитална писменост</a:t>
          </a:r>
          <a:endParaRPr lang="en-GB" sz="1100" b="1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E3007-17F5-4F59-A33A-288C71DFB4F5}" type="parTrans" cxnId="{E97C0179-1313-464D-81C7-80C50DE1832C}">
      <dgm:prSet/>
      <dgm:spPr/>
      <dgm:t>
        <a:bodyPr/>
        <a:lstStyle/>
        <a:p>
          <a:endParaRPr lang="sr-Latn-ME"/>
        </a:p>
      </dgm:t>
    </dgm:pt>
    <dgm:pt modelId="{FC1F49B5-C626-4BA3-B206-D6385E9B04D0}" type="sibTrans" cxnId="{E97C0179-1313-464D-81C7-80C50DE1832C}">
      <dgm:prSet/>
      <dgm:spPr/>
      <dgm:t>
        <a:bodyPr/>
        <a:lstStyle/>
        <a:p>
          <a:endParaRPr lang="sr-Latn-ME"/>
        </a:p>
      </dgm:t>
    </dgm:pt>
    <dgm:pt modelId="{147B84B5-FA09-48A0-B64D-C471729A7A30}">
      <dgm:prSet custT="1"/>
      <dgm:spPr/>
      <dgm:t>
        <a:bodyPr/>
        <a:lstStyle/>
        <a:p>
          <a:r>
            <a:rPr lang="mk-MK" sz="1100" b="1" noProof="0">
              <a:latin typeface="Arial" panose="020B0604020202020204" pitchFamily="34" charset="0"/>
              <a:cs typeface="Arial" panose="020B0604020202020204" pitchFamily="34" charset="0"/>
            </a:rPr>
            <a:t>Лидерство и личен развој</a:t>
          </a:r>
          <a:endParaRPr lang="en-GB" sz="1100" b="1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10D3B9-53A2-40A7-95CB-80823A4D0B3A}" type="parTrans" cxnId="{1035B0A4-5C99-43DF-8DC0-BCA0E5DA4CE2}">
      <dgm:prSet/>
      <dgm:spPr/>
      <dgm:t>
        <a:bodyPr/>
        <a:lstStyle/>
        <a:p>
          <a:endParaRPr lang="sr-Latn-ME"/>
        </a:p>
      </dgm:t>
    </dgm:pt>
    <dgm:pt modelId="{24562A0F-46DC-4986-BB28-5E5B1E118B95}" type="sibTrans" cxnId="{1035B0A4-5C99-43DF-8DC0-BCA0E5DA4CE2}">
      <dgm:prSet/>
      <dgm:spPr/>
      <dgm:t>
        <a:bodyPr/>
        <a:lstStyle/>
        <a:p>
          <a:endParaRPr lang="sr-Latn-ME"/>
        </a:p>
      </dgm:t>
    </dgm:pt>
    <dgm:pt modelId="{7D5662FF-D62F-4B68-B715-6BD177F1DCE5}" type="pres">
      <dgm:prSet presAssocID="{ED77C50B-C96E-4C4C-AEAD-0271DBAD5E70}" presName="composite" presStyleCnt="0">
        <dgm:presLayoutVars>
          <dgm:chMax val="1"/>
          <dgm:dir/>
          <dgm:resizeHandles val="exact"/>
        </dgm:presLayoutVars>
      </dgm:prSet>
      <dgm:spPr/>
    </dgm:pt>
    <dgm:pt modelId="{C71C5926-9F3F-402E-939E-66E98B239707}" type="pres">
      <dgm:prSet presAssocID="{ED77C50B-C96E-4C4C-AEAD-0271DBAD5E70}" presName="radial" presStyleCnt="0">
        <dgm:presLayoutVars>
          <dgm:animLvl val="ctr"/>
        </dgm:presLayoutVars>
      </dgm:prSet>
      <dgm:spPr/>
    </dgm:pt>
    <dgm:pt modelId="{6C373D2F-F1DC-4E5F-9E5F-CA8D4EDC7FC1}" type="pres">
      <dgm:prSet presAssocID="{ED71AEFA-86B0-496C-ABE3-7BF2FABC50AA}" presName="centerShape" presStyleLbl="vennNode1" presStyleIdx="0" presStyleCnt="7"/>
      <dgm:spPr/>
    </dgm:pt>
    <dgm:pt modelId="{7B850DB8-ABFC-450E-BBAD-4AFB207EBB35}" type="pres">
      <dgm:prSet presAssocID="{AAA7BBE6-A371-499E-BCEA-F61A72EF84FB}" presName="node" presStyleLbl="vennNode1" presStyleIdx="1" presStyleCnt="7" custScaleX="157018">
        <dgm:presLayoutVars>
          <dgm:bulletEnabled val="1"/>
        </dgm:presLayoutVars>
      </dgm:prSet>
      <dgm:spPr/>
    </dgm:pt>
    <dgm:pt modelId="{200105A5-344E-47DD-9631-DAC7C4EF5814}" type="pres">
      <dgm:prSet presAssocID="{334396F1-1721-49CD-8EF9-B64409CA5372}" presName="node" presStyleLbl="vennNode1" presStyleIdx="2" presStyleCnt="7" custScaleX="127723">
        <dgm:presLayoutVars>
          <dgm:bulletEnabled val="1"/>
        </dgm:presLayoutVars>
      </dgm:prSet>
      <dgm:spPr/>
    </dgm:pt>
    <dgm:pt modelId="{B68BE4F5-CFEA-4719-86D4-47FC7F6CD88F}" type="pres">
      <dgm:prSet presAssocID="{E528FE45-5C1F-4EF3-83A4-CDAE3359EE7A}" presName="node" presStyleLbl="vennNode1" presStyleIdx="3" presStyleCnt="7" custScaleX="127723" custScaleY="93006">
        <dgm:presLayoutVars>
          <dgm:bulletEnabled val="1"/>
        </dgm:presLayoutVars>
      </dgm:prSet>
      <dgm:spPr/>
    </dgm:pt>
    <dgm:pt modelId="{06D38FEB-F55F-4874-A9BD-EED8A496966F}" type="pres">
      <dgm:prSet presAssocID="{E0A06096-C723-4DF0-ABB6-49F515BC5908}" presName="node" presStyleLbl="vennNode1" presStyleIdx="4" presStyleCnt="7" custScaleX="139494" custRadScaleRad="95420" custRadScaleInc="-839">
        <dgm:presLayoutVars>
          <dgm:bulletEnabled val="1"/>
        </dgm:presLayoutVars>
      </dgm:prSet>
      <dgm:spPr/>
    </dgm:pt>
    <dgm:pt modelId="{0768F5AF-2975-42E6-B3CC-0A5C22BBF783}" type="pres">
      <dgm:prSet presAssocID="{1E85659D-AD36-4933-BC2D-F76BBECD910D}" presName="node" presStyleLbl="vennNode1" presStyleIdx="5" presStyleCnt="7" custScaleX="127723" custScaleY="94996">
        <dgm:presLayoutVars>
          <dgm:bulletEnabled val="1"/>
        </dgm:presLayoutVars>
      </dgm:prSet>
      <dgm:spPr/>
    </dgm:pt>
    <dgm:pt modelId="{4E28C2F7-2AAF-449A-85D7-E36CFFC39430}" type="pres">
      <dgm:prSet presAssocID="{147B84B5-FA09-48A0-B64D-C471729A7A30}" presName="node" presStyleLbl="vennNode1" presStyleIdx="6" presStyleCnt="7" custScaleX="127723">
        <dgm:presLayoutVars>
          <dgm:bulletEnabled val="1"/>
        </dgm:presLayoutVars>
      </dgm:prSet>
      <dgm:spPr/>
    </dgm:pt>
  </dgm:ptLst>
  <dgm:cxnLst>
    <dgm:cxn modelId="{B1209117-87A7-4118-9778-A591241E981C}" type="presOf" srcId="{147B84B5-FA09-48A0-B64D-C471729A7A30}" destId="{4E28C2F7-2AAF-449A-85D7-E36CFFC39430}" srcOrd="0" destOrd="0" presId="urn:microsoft.com/office/officeart/2005/8/layout/radial3"/>
    <dgm:cxn modelId="{2F729B1A-C347-4B39-9393-E991B91615EE}" srcId="{ED71AEFA-86B0-496C-ABE3-7BF2FABC50AA}" destId="{AAA7BBE6-A371-499E-BCEA-F61A72EF84FB}" srcOrd="0" destOrd="0" parTransId="{289D93CE-2F9F-4051-881D-61E93A770E03}" sibTransId="{80162B5D-C128-480E-A236-7CD525CB1651}"/>
    <dgm:cxn modelId="{FB49502D-5D2C-4CC5-B371-484D02269577}" type="presOf" srcId="{ED77C50B-C96E-4C4C-AEAD-0271DBAD5E70}" destId="{7D5662FF-D62F-4B68-B715-6BD177F1DCE5}" srcOrd="0" destOrd="0" presId="urn:microsoft.com/office/officeart/2005/8/layout/radial3"/>
    <dgm:cxn modelId="{7740623C-20BF-4A61-AE32-9E903320D9E1}" srcId="{ED71AEFA-86B0-496C-ABE3-7BF2FABC50AA}" destId="{334396F1-1721-49CD-8EF9-B64409CA5372}" srcOrd="1" destOrd="0" parTransId="{631CD3D7-B026-4668-99A9-18D12172BE7C}" sibTransId="{EC6DE178-0865-402F-8583-B3971EB1CD7E}"/>
    <dgm:cxn modelId="{AC0A5747-488A-4254-932A-29F82644EB81}" srcId="{ED71AEFA-86B0-496C-ABE3-7BF2FABC50AA}" destId="{E0A06096-C723-4DF0-ABB6-49F515BC5908}" srcOrd="3" destOrd="0" parTransId="{2D6C78E1-9568-45B4-81D1-584110F6C47C}" sibTransId="{71610D7C-329C-4A6C-8BA6-D3F4069374F3}"/>
    <dgm:cxn modelId="{30BDD766-8B80-4A99-B0B2-78D408F89EA8}" type="presOf" srcId="{E528FE45-5C1F-4EF3-83A4-CDAE3359EE7A}" destId="{B68BE4F5-CFEA-4719-86D4-47FC7F6CD88F}" srcOrd="0" destOrd="0" presId="urn:microsoft.com/office/officeart/2005/8/layout/radial3"/>
    <dgm:cxn modelId="{B119996B-7910-4796-9DB4-5CF6BFF5E200}" srcId="{ED77C50B-C96E-4C4C-AEAD-0271DBAD5E70}" destId="{ED71AEFA-86B0-496C-ABE3-7BF2FABC50AA}" srcOrd="0" destOrd="0" parTransId="{A44F5FA1-21A1-49D3-BB09-375FFE346543}" sibTransId="{87E849DC-648A-40C4-B154-70C70332571D}"/>
    <dgm:cxn modelId="{E97C0179-1313-464D-81C7-80C50DE1832C}" srcId="{ED71AEFA-86B0-496C-ABE3-7BF2FABC50AA}" destId="{1E85659D-AD36-4933-BC2D-F76BBECD910D}" srcOrd="4" destOrd="0" parTransId="{9E5E3007-17F5-4F59-A33A-288C71DFB4F5}" sibTransId="{FC1F49B5-C626-4BA3-B206-D6385E9B04D0}"/>
    <dgm:cxn modelId="{792D867F-2FE8-4FDC-AC89-8F2D16B8EF8B}" type="presOf" srcId="{334396F1-1721-49CD-8EF9-B64409CA5372}" destId="{200105A5-344E-47DD-9631-DAC7C4EF5814}" srcOrd="0" destOrd="0" presId="urn:microsoft.com/office/officeart/2005/8/layout/radial3"/>
    <dgm:cxn modelId="{8190008B-6687-43FC-B4C8-A157EA679D2C}" srcId="{ED71AEFA-86B0-496C-ABE3-7BF2FABC50AA}" destId="{E528FE45-5C1F-4EF3-83A4-CDAE3359EE7A}" srcOrd="2" destOrd="0" parTransId="{224683F6-01F0-4906-974C-5CBC2FC95520}" sibTransId="{E77BC75D-74F0-4AA6-AB25-652BB48619FA}"/>
    <dgm:cxn modelId="{53448B8B-E32D-4246-8812-49DCFCB5A32C}" type="presOf" srcId="{E0A06096-C723-4DF0-ABB6-49F515BC5908}" destId="{06D38FEB-F55F-4874-A9BD-EED8A496966F}" srcOrd="0" destOrd="0" presId="urn:microsoft.com/office/officeart/2005/8/layout/radial3"/>
    <dgm:cxn modelId="{1035B0A4-5C99-43DF-8DC0-BCA0E5DA4CE2}" srcId="{ED71AEFA-86B0-496C-ABE3-7BF2FABC50AA}" destId="{147B84B5-FA09-48A0-B64D-C471729A7A30}" srcOrd="5" destOrd="0" parTransId="{3010D3B9-53A2-40A7-95CB-80823A4D0B3A}" sibTransId="{24562A0F-46DC-4986-BB28-5E5B1E118B95}"/>
    <dgm:cxn modelId="{BECFC4C5-2A5E-4744-AF83-878FB95EAEE7}" type="presOf" srcId="{AAA7BBE6-A371-499E-BCEA-F61A72EF84FB}" destId="{7B850DB8-ABFC-450E-BBAD-4AFB207EBB35}" srcOrd="0" destOrd="0" presId="urn:microsoft.com/office/officeart/2005/8/layout/radial3"/>
    <dgm:cxn modelId="{CB7300E5-3B79-4192-9786-BFFC4145F4E9}" type="presOf" srcId="{ED71AEFA-86B0-496C-ABE3-7BF2FABC50AA}" destId="{6C373D2F-F1DC-4E5F-9E5F-CA8D4EDC7FC1}" srcOrd="0" destOrd="0" presId="urn:microsoft.com/office/officeart/2005/8/layout/radial3"/>
    <dgm:cxn modelId="{EACCCCF8-8F82-4C74-A4BC-939FBA273495}" type="presOf" srcId="{1E85659D-AD36-4933-BC2D-F76BBECD910D}" destId="{0768F5AF-2975-42E6-B3CC-0A5C22BBF783}" srcOrd="0" destOrd="0" presId="urn:microsoft.com/office/officeart/2005/8/layout/radial3"/>
    <dgm:cxn modelId="{83EB28FB-0EC6-48E6-984D-35993ABD980E}" type="presParOf" srcId="{7D5662FF-D62F-4B68-B715-6BD177F1DCE5}" destId="{C71C5926-9F3F-402E-939E-66E98B239707}" srcOrd="0" destOrd="0" presId="urn:microsoft.com/office/officeart/2005/8/layout/radial3"/>
    <dgm:cxn modelId="{C14D2246-A2A0-4284-8D39-598C73635FBF}" type="presParOf" srcId="{C71C5926-9F3F-402E-939E-66E98B239707}" destId="{6C373D2F-F1DC-4E5F-9E5F-CA8D4EDC7FC1}" srcOrd="0" destOrd="0" presId="urn:microsoft.com/office/officeart/2005/8/layout/radial3"/>
    <dgm:cxn modelId="{915EEE8C-D1D4-4C87-9E53-86BA46830882}" type="presParOf" srcId="{C71C5926-9F3F-402E-939E-66E98B239707}" destId="{7B850DB8-ABFC-450E-BBAD-4AFB207EBB35}" srcOrd="1" destOrd="0" presId="urn:microsoft.com/office/officeart/2005/8/layout/radial3"/>
    <dgm:cxn modelId="{CFA4C4E6-B19A-4F5B-A13B-EB997F1B19BB}" type="presParOf" srcId="{C71C5926-9F3F-402E-939E-66E98B239707}" destId="{200105A5-344E-47DD-9631-DAC7C4EF5814}" srcOrd="2" destOrd="0" presId="urn:microsoft.com/office/officeart/2005/8/layout/radial3"/>
    <dgm:cxn modelId="{AEF2F853-8C42-4CBB-8638-B04D8759D268}" type="presParOf" srcId="{C71C5926-9F3F-402E-939E-66E98B239707}" destId="{B68BE4F5-CFEA-4719-86D4-47FC7F6CD88F}" srcOrd="3" destOrd="0" presId="urn:microsoft.com/office/officeart/2005/8/layout/radial3"/>
    <dgm:cxn modelId="{C4090693-3796-41D5-A8BB-71F4D8A3FEA2}" type="presParOf" srcId="{C71C5926-9F3F-402E-939E-66E98B239707}" destId="{06D38FEB-F55F-4874-A9BD-EED8A496966F}" srcOrd="4" destOrd="0" presId="urn:microsoft.com/office/officeart/2005/8/layout/radial3"/>
    <dgm:cxn modelId="{1F1A98BE-57F9-4328-A74D-FDF72374EB89}" type="presParOf" srcId="{C71C5926-9F3F-402E-939E-66E98B239707}" destId="{0768F5AF-2975-42E6-B3CC-0A5C22BBF783}" srcOrd="5" destOrd="0" presId="urn:microsoft.com/office/officeart/2005/8/layout/radial3"/>
    <dgm:cxn modelId="{88C456EC-71BA-4769-9D24-F94A7C123223}" type="presParOf" srcId="{C71C5926-9F3F-402E-939E-66E98B239707}" destId="{4E28C2F7-2AAF-449A-85D7-E36CFFC3943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73D2F-F1DC-4E5F-9E5F-CA8D4EDC7FC1}">
      <dsp:nvSpPr>
        <dsp:cNvPr id="0" name=""/>
        <dsp:cNvSpPr/>
      </dsp:nvSpPr>
      <dsp:spPr>
        <a:xfrm>
          <a:off x="2030109" y="819755"/>
          <a:ext cx="2042197" cy="2042197"/>
        </a:xfrm>
        <a:prstGeom prst="ellipse">
          <a:avLst/>
        </a:prstGeom>
        <a:solidFill>
          <a:srgbClr val="00457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500" kern="1200" dirty="0">
              <a:solidFill>
                <a:schemeClr val="bg1"/>
              </a:solidFill>
            </a:rPr>
            <a:t>ОСНОВНИ ВЕШТИНИ</a:t>
          </a:r>
          <a:endParaRPr lang="sr-Latn-ME" sz="2500" kern="1200" dirty="0">
            <a:solidFill>
              <a:schemeClr val="bg1"/>
            </a:solidFill>
          </a:endParaRPr>
        </a:p>
      </dsp:txBody>
      <dsp:txXfrm>
        <a:off x="2329182" y="1118828"/>
        <a:ext cx="1444051" cy="1444051"/>
      </dsp:txXfrm>
    </dsp:sp>
    <dsp:sp modelId="{7B850DB8-ABFC-450E-BBAD-4AFB207EBB35}">
      <dsp:nvSpPr>
        <dsp:cNvPr id="0" name=""/>
        <dsp:cNvSpPr/>
      </dsp:nvSpPr>
      <dsp:spPr>
        <a:xfrm>
          <a:off x="2249553" y="364"/>
          <a:ext cx="1603308" cy="102109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ct val="100000"/>
            <a:buNone/>
          </a:pPr>
          <a:r>
            <a:rPr lang="mk-MK" sz="1100" b="1" kern="1200"/>
            <a:t>Критичко размислување и решавање проблеми</a:t>
          </a:r>
          <a:endParaRPr lang="sr-Latn-ME" sz="1100" b="1" kern="1200"/>
        </a:p>
      </dsp:txBody>
      <dsp:txXfrm>
        <a:off x="2484352" y="149900"/>
        <a:ext cx="1133710" cy="722026"/>
      </dsp:txXfrm>
    </dsp:sp>
    <dsp:sp modelId="{200105A5-344E-47DD-9631-DAC7C4EF5814}">
      <dsp:nvSpPr>
        <dsp:cNvPr id="0" name=""/>
        <dsp:cNvSpPr/>
      </dsp:nvSpPr>
      <dsp:spPr>
        <a:xfrm>
          <a:off x="3550880" y="665334"/>
          <a:ext cx="1304177" cy="102109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100" b="1" kern="1200" noProof="0">
              <a:latin typeface="Arial" panose="020B0604020202020204" pitchFamily="34" charset="0"/>
              <a:cs typeface="Arial" panose="020B0604020202020204" pitchFamily="34" charset="0"/>
            </a:rPr>
            <a:t>Креативност и имагинација</a:t>
          </a:r>
          <a:endParaRPr lang="en-GB" sz="1100" b="1" kern="1200" noProof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1872" y="814870"/>
        <a:ext cx="922193" cy="722026"/>
      </dsp:txXfrm>
    </dsp:sp>
    <dsp:sp modelId="{B68BE4F5-CFEA-4719-86D4-47FC7F6CD88F}">
      <dsp:nvSpPr>
        <dsp:cNvPr id="0" name=""/>
        <dsp:cNvSpPr/>
      </dsp:nvSpPr>
      <dsp:spPr>
        <a:xfrm>
          <a:off x="3550880" y="2030982"/>
          <a:ext cx="1304177" cy="9496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100" b="1" kern="1200" noProof="0">
              <a:latin typeface="Arial" panose="020B0604020202020204" pitchFamily="34" charset="0"/>
              <a:cs typeface="Arial" panose="020B0604020202020204" pitchFamily="34" charset="0"/>
            </a:rPr>
            <a:t>Граѓанство</a:t>
          </a:r>
          <a:endParaRPr lang="en-GB" sz="1100" b="1" kern="1200" noProof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1872" y="2170060"/>
        <a:ext cx="922193" cy="671527"/>
      </dsp:txXfrm>
    </dsp:sp>
    <dsp:sp modelId="{06D38FEB-F55F-4874-A9BD-EED8A496966F}">
      <dsp:nvSpPr>
        <dsp:cNvPr id="0" name=""/>
        <dsp:cNvSpPr/>
      </dsp:nvSpPr>
      <dsp:spPr>
        <a:xfrm>
          <a:off x="2350171" y="2599284"/>
          <a:ext cx="1424371" cy="102109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100" b="1" kern="1200" noProof="0">
              <a:latin typeface="Arial" panose="020B0604020202020204" pitchFamily="34" charset="0"/>
              <a:cs typeface="Arial" panose="020B0604020202020204" pitchFamily="34" charset="0"/>
            </a:rPr>
            <a:t>Комуникација и соработка</a:t>
          </a:r>
          <a:endParaRPr lang="en-GB" sz="1100" b="1" kern="1200" noProof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8765" y="2748820"/>
        <a:ext cx="1007183" cy="722026"/>
      </dsp:txXfrm>
    </dsp:sp>
    <dsp:sp modelId="{0768F5AF-2975-42E6-B3CC-0A5C22BBF783}">
      <dsp:nvSpPr>
        <dsp:cNvPr id="0" name=""/>
        <dsp:cNvSpPr/>
      </dsp:nvSpPr>
      <dsp:spPr>
        <a:xfrm>
          <a:off x="1247357" y="2020822"/>
          <a:ext cx="1304177" cy="97000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100" b="1" kern="1200" noProof="0">
              <a:latin typeface="Arial" panose="020B0604020202020204" pitchFamily="34" charset="0"/>
              <a:cs typeface="Arial" panose="020B0604020202020204" pitchFamily="34" charset="0"/>
            </a:rPr>
            <a:t>Дигитална писменост</a:t>
          </a:r>
          <a:endParaRPr lang="en-GB" sz="1100" b="1" kern="1200" noProof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8349" y="2162876"/>
        <a:ext cx="922193" cy="685894"/>
      </dsp:txXfrm>
    </dsp:sp>
    <dsp:sp modelId="{4E28C2F7-2AAF-449A-85D7-E36CFFC39430}">
      <dsp:nvSpPr>
        <dsp:cNvPr id="0" name=""/>
        <dsp:cNvSpPr/>
      </dsp:nvSpPr>
      <dsp:spPr>
        <a:xfrm>
          <a:off x="1247357" y="665334"/>
          <a:ext cx="1304177" cy="102109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100" b="1" kern="1200" noProof="0">
              <a:latin typeface="Arial" panose="020B0604020202020204" pitchFamily="34" charset="0"/>
              <a:cs typeface="Arial" panose="020B0604020202020204" pitchFamily="34" charset="0"/>
            </a:rPr>
            <a:t>Лидерство и личен развој</a:t>
          </a:r>
          <a:endParaRPr lang="en-GB" sz="1100" b="1" kern="1200" noProof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8349" y="814870"/>
        <a:ext cx="922193" cy="722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7BAD4-6C65-4D4F-AE4E-AFED3C5B1A80}" type="datetimeFigureOut">
              <a:rPr lang="mk-MK" smtClean="0"/>
              <a:t>01.7.20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985CC-293F-4F8B-BAB8-E23953CCD29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2580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6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/>
              <a:t>Фокусот на Британски совет е критичкото</a:t>
            </a:r>
            <a:r>
              <a:rPr lang="mk-MK" baseline="0" dirty="0"/>
              <a:t> мислење.</a:t>
            </a:r>
          </a:p>
          <a:p>
            <a:r>
              <a:rPr lang="mk-MK" baseline="0" dirty="0"/>
              <a:t>Во меѓународните студии потребно е учениците да имаат вештини за КРРП и затоа програмата на  БС е насочена кон КРРП и алатката Микобит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75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7388"/>
            <a:ext cx="4567238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2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915" tIns="46445" rIns="92915" bIns="46445" anchor="t" anchorCtr="0">
            <a:noAutofit/>
          </a:bodyPr>
          <a:lstStyle/>
          <a:p>
            <a:endParaRPr/>
          </a:p>
        </p:txBody>
      </p:sp>
      <p:sp>
        <p:nvSpPr>
          <p:cNvPr id="395" name="Shape 395"/>
          <p:cNvSpPr txBox="1"/>
          <p:nvPr/>
        </p:nvSpPr>
        <p:spPr>
          <a:xfrm>
            <a:off x="3884613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2915" tIns="46445" rIns="92915" bIns="46445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ct val="25000"/>
              </a:pPr>
              <a:t>5</a:t>
            </a:fld>
            <a:endParaRPr lang="en-US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0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/>
              <a:t>Гледање на работи од различни перспективи, креативност, имагинација и интегриран пристап кон содржини во наставата</a:t>
            </a:r>
          </a:p>
          <a:p>
            <a:r>
              <a:rPr lang="mk-MK" dirty="0"/>
              <a:t>Затоа фокус на Бртански совет е во предметна настава каде интегриран</a:t>
            </a:r>
            <a:r>
              <a:rPr lang="mk-MK" baseline="0" dirty="0"/>
              <a:t> пристап недостасува</a:t>
            </a:r>
          </a:p>
          <a:p>
            <a:r>
              <a:rPr lang="mk-MK" baseline="0" dirty="0"/>
              <a:t>Во наредна ПИСА има подрачје креативност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98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552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/>
              <a:t>Пример на задача од ПИСА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253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/>
              <a:t>Пример на задача од ПИСА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26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F7EEB-8489-43EC-B883-9E8D158C619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0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86946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5445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24762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4F19D671-7579-5744-B9B6-1FE7FC011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3DB4CD-E752-F543-9615-A081DA3E0305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52800" y="3425642"/>
            <a:ext cx="8352000" cy="258224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00" y="3085937"/>
            <a:ext cx="8352000" cy="258224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2800" y="3781818"/>
            <a:ext cx="842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52" y="3963635"/>
            <a:ext cx="8344800" cy="1228852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7956686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err="1"/>
              <a:t>www.britishcouncil.org</a:t>
            </a:r>
            <a:endParaRPr lang="en-GB"/>
          </a:p>
        </p:txBody>
      </p:sp>
      <p:pic>
        <p:nvPicPr>
          <p:cNvPr id="14" name="pasted-image.pdf">
            <a:extLst>
              <a:ext uri="{FF2B5EF4-FFF2-40B4-BE49-F238E27FC236}">
                <a16:creationId xmlns:a16="http://schemas.microsoft.com/office/drawing/2014/main" id="{25CAD36A-15C2-2949-A7B7-63A55708A1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3021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>
            <a:extLst>
              <a:ext uri="{FF2B5EF4-FFF2-40B4-BE49-F238E27FC236}">
                <a16:creationId xmlns:a16="http://schemas.microsoft.com/office/drawing/2014/main" id="{3C4B2E72-BDEE-A949-BBD6-39ED9CBD3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F67E22-F4C3-D143-8470-E0F255A28FD3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157524"/>
            <a:ext cx="8352000" cy="542951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err="1"/>
              <a:t>www.britishcouncil.org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349AB7-8221-C149-B9F3-B047FB1D1B1C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08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04534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8431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6679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2796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0601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577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9119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99030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6712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council.m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council.m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council.mk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council.mk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itishcouncil.mk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council.m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council.mk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council.mk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council.mk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council.mk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council.mk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council.m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council.mk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council.mk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het.colorado.edu/mk/simulation/balancing-ac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itishcouncil.mk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://www.britishcouncil.mk/" TargetMode="External"/><Relationship Id="rId4" Type="http://schemas.openxmlformats.org/officeDocument/2006/relationships/image" Target="../media/image5.sv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ritishcouncil.mk/" TargetMode="External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ritishcouncil.mk/" TargetMode="Externa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://www.britishcouncil.m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xjQ_HWZh5BV1ZOAKMckyndbbATdWLu6l/view?usp=sharing" TargetMode="Externa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itishcouncil.mk/" TargetMode="External"/><Relationship Id="rId5" Type="http://schemas.openxmlformats.org/officeDocument/2006/relationships/image" Target="../media/image39.png"/><Relationship Id="rId4" Type="http://schemas.openxmlformats.org/officeDocument/2006/relationships/hyperlink" Target="https://drive.google.com/file/d/1CdQbsPOrR39An3gPabxMcyR4qRiNpSD7/view?usp=shar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m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ritishcouncil.mk/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council.m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council.m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council.m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04" y="3954438"/>
            <a:ext cx="8031904" cy="1266919"/>
          </a:xfrm>
        </p:spPr>
        <p:txBody>
          <a:bodyPr/>
          <a:lstStyle/>
          <a:p>
            <a:r>
              <a:rPr lang="mk-MK" cap="none"/>
              <a:t>УЧИЛИШТА </a:t>
            </a:r>
            <a:br>
              <a:rPr lang="mk-MK" cap="none"/>
            </a:br>
            <a:r>
              <a:rPr lang="mk-MK" cap="none"/>
              <a:t>НА </a:t>
            </a:r>
            <a:r>
              <a:rPr lang="en-GB" cap="none" noProof="0"/>
              <a:t>21</a:t>
            </a:r>
            <a:r>
              <a:rPr lang="mk-MK" cap="none" baseline="30000"/>
              <a:t>-</a:t>
            </a:r>
            <a:r>
              <a:rPr lang="mk-MK" cap="none" baseline="30000" noProof="0"/>
              <a:t>ОТ</a:t>
            </a:r>
            <a:r>
              <a:rPr lang="en-GB" cap="none" noProof="0"/>
              <a:t> </a:t>
            </a:r>
            <a:r>
              <a:rPr lang="mk-MK" cap="none" noProof="0"/>
              <a:t>ВЕК</a:t>
            </a:r>
            <a:endParaRPr lang="en-GB" cap="non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504" y="3085937"/>
            <a:ext cx="8352000" cy="252239"/>
          </a:xfrm>
        </p:spPr>
        <p:txBody>
          <a:bodyPr/>
          <a:lstStyle/>
          <a:p>
            <a:r>
              <a:rPr lang="mk-MK" cap="none"/>
              <a:t>ПРОГРАМА „УЧИЛИШТА НА 21</a:t>
            </a:r>
            <a:r>
              <a:rPr lang="mk-MK" cap="none" baseline="30000"/>
              <a:t>–от </a:t>
            </a:r>
            <a:r>
              <a:rPr lang="mk-MK" cap="none"/>
              <a:t>ВЕК“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</p:spPr>
        <p:txBody>
          <a:bodyPr/>
          <a:lstStyle/>
          <a:p>
            <a:r>
              <a:rPr lang="en-GB"/>
              <a:t>www.britishcouncil.org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86504" y="3438894"/>
            <a:ext cx="8352000" cy="298406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98631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/>
              <a:t>Зошто кодирање?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3) Кодирањето им помага на децата полесно да ги визуелизираат апстракните концепти.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Кодирањето помага да се визуелизираат апстрактните концепти, овозможува примена на математиката во ситуации од реалниот свет и ги прави математичките проблеми забавни и креативни. </a:t>
            </a:r>
          </a:p>
          <a:p>
            <a:pPr marL="0" indent="0">
              <a:buNone/>
            </a:pPr>
            <a:r>
              <a:rPr lang="ru-RU" dirty="0"/>
              <a:t>Кодирањето е присутно во многу денешни програми за СТЕМ.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5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/>
              <a:t>Зошто кодирање?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4) Кодирањето го подобрува стекнувањето на академските вештини.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Децата што учат да кодираат разбираат како да планираат и да ги организираат своите мисли. </a:t>
            </a:r>
          </a:p>
          <a:p>
            <a:pPr marL="0" indent="0">
              <a:buNone/>
            </a:pPr>
            <a:r>
              <a:rPr lang="ru-RU" dirty="0"/>
              <a:t>Ова доведува до подобри вештини што во текот на нивното образование ќе можат да се надградат.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5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/>
              <a:t>Зошто кодирање?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5) Кодирањето им помага на децата да стекнат самодоверба при решавање на проблеми.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Учејќи како да кодираат, децата учат и во која насока ќе се движат при решавање на проблемот.</a:t>
            </a:r>
          </a:p>
          <a:p>
            <a:pPr marL="0" indent="0">
              <a:buNone/>
            </a:pPr>
            <a:r>
              <a:rPr lang="ru-RU" dirty="0"/>
              <a:t>Тие учат дека не секогаш постои само еден начин да се дојде до решението, учат како да го подобрат она што веќе го осмислиле и го надминуваат стравот од неуспехот.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3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15900" y="415925"/>
            <a:ext cx="8775700" cy="955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mk-MK" altLang="mk-MK" sz="4000" b="1" dirty="0"/>
              <a:t>Зошто меѓународните студии се важни за нас?</a:t>
            </a:r>
            <a:br>
              <a:rPr lang="sr-Latn-CS" altLang="mk-MK" sz="4000" b="1" dirty="0"/>
            </a:br>
            <a:endParaRPr lang="en-US" altLang="mk-MK" sz="4000" b="1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15900" y="1676400"/>
            <a:ext cx="8686800" cy="4525963"/>
          </a:xfrm>
        </p:spPr>
        <p:txBody>
          <a:bodyPr/>
          <a:lstStyle/>
          <a:p>
            <a:pPr eaLnBrk="1" hangingPunct="1"/>
            <a:r>
              <a:rPr lang="mk-MK" altLang="mk-MK" sz="2400" dirty="0"/>
              <a:t>Генерациите кои сега се школуваат ќе бидат граѓани на ЕУ и затоа важно е да знаеме кои се светските трендови и во која мера образованието младите луѓе ги препрема за иднината</a:t>
            </a:r>
            <a:endParaRPr lang="en-US" altLang="mk-MK" sz="2400" dirty="0"/>
          </a:p>
          <a:p>
            <a:pPr eaLnBrk="1" hangingPunct="1"/>
            <a:r>
              <a:rPr lang="mk-MK" altLang="mk-MK" sz="2400" dirty="0"/>
              <a:t>Покажува во која мера образовниот систем го поддржува развојот на економијата и општеството</a:t>
            </a:r>
          </a:p>
          <a:p>
            <a:pPr eaLnBrk="1" hangingPunct="1"/>
            <a:r>
              <a:rPr lang="mk-MK" altLang="mk-MK" sz="2400" dirty="0"/>
              <a:t>Претставуваат референтен извештај за квалитетот на образованието</a:t>
            </a:r>
            <a:endParaRPr lang="en-US" altLang="mk-MK" sz="2400" dirty="0"/>
          </a:p>
          <a:p>
            <a:pPr eaLnBrk="1" hangingPunct="1"/>
            <a:r>
              <a:rPr lang="mk-MK" altLang="mk-MK" sz="2400" dirty="0"/>
              <a:t>Претставуваат званичен инструмент за мерење на некои ЕУ индикатори</a:t>
            </a:r>
            <a:endParaRPr lang="sr-Latn-CS" altLang="mk-MK" sz="2400" dirty="0"/>
          </a:p>
        </p:txBody>
      </p:sp>
      <p:sp>
        <p:nvSpPr>
          <p:cNvPr id="4" name="Rectangle 3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6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304801"/>
            <a:ext cx="8420100" cy="57160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90000"/>
          </a:bodyPr>
          <a:lstStyle/>
          <a:p>
            <a:pPr eaLnBrk="1" hangingPunct="1"/>
            <a:r>
              <a:rPr lang="mk-MK" altLang="mk-MK" dirty="0"/>
              <a:t>Учество во меѓународни студии</a:t>
            </a:r>
            <a:endParaRPr lang="en-GB" altLang="mk-MK" dirty="0"/>
          </a:p>
        </p:txBody>
      </p:sp>
      <p:pic>
        <p:nvPicPr>
          <p:cNvPr id="4" name="Picture 4" descr="PROBLE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149725"/>
            <a:ext cx="24669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581025" y="1728788"/>
            <a:ext cx="3168650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k-MK" sz="2400" b="1" dirty="0">
                <a:latin typeface="Trebuchet MS" pitchFamily="34" charset="0"/>
              </a:rPr>
              <a:t>TIMSS-R 1999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k-MK" sz="2400" b="1" dirty="0">
                <a:latin typeface="Trebuchet MS" pitchFamily="34" charset="0"/>
              </a:rPr>
              <a:t>TIMSS 2003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k-MK" sz="2400" b="1" dirty="0">
                <a:latin typeface="Trebuchet MS" pitchFamily="34" charset="0"/>
              </a:rPr>
              <a:t>TIMSS 2011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k-MK" sz="2400" b="1" dirty="0">
                <a:latin typeface="Trebuchet MS" pitchFamily="34" charset="0"/>
              </a:rPr>
              <a:t>TIMSS 2019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mk-MK" sz="2400" b="1" dirty="0"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k-MK" sz="2400" b="1" dirty="0">
                <a:latin typeface="Trebuchet MS" pitchFamily="34" charset="0"/>
              </a:rPr>
              <a:t>PIRLS 2001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k-MK" sz="2400" b="1" dirty="0">
                <a:latin typeface="Trebuchet MS" pitchFamily="34" charset="0"/>
              </a:rPr>
              <a:t>PIRLS 2006</a:t>
            </a:r>
            <a:r>
              <a:rPr lang="en-GB" altLang="mk-MK" sz="2400" b="1" dirty="0">
                <a:latin typeface="Trebuchet MS" pitchFamily="34" charset="0"/>
              </a:rPr>
              <a:t> </a:t>
            </a:r>
            <a:endParaRPr lang="mk-MK" altLang="mk-MK" sz="2400" b="1" dirty="0"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k-MK" sz="2400" b="1" dirty="0">
                <a:latin typeface="Trebuchet MS" pitchFamily="34" charset="0"/>
              </a:rPr>
              <a:t>PIRLS 20</a:t>
            </a:r>
            <a:r>
              <a:rPr lang="mk-MK" altLang="mk-MK" sz="2400" b="1" dirty="0">
                <a:latin typeface="Trebuchet MS" pitchFamily="34" charset="0"/>
              </a:rPr>
              <a:t>21</a:t>
            </a:r>
            <a:endParaRPr lang="en-GB" altLang="mk-MK" sz="2400" b="1" dirty="0"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mk-MK" sz="2400" b="1" dirty="0">
              <a:solidFill>
                <a:schemeClr val="accent2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mk-MK" sz="2400" b="1" dirty="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4583113" y="205105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k-MK" sz="2400" b="1">
                <a:solidFill>
                  <a:srgbClr val="C00000"/>
                </a:solidFill>
                <a:latin typeface="Trebuchet MS" pitchFamily="34" charset="0"/>
              </a:rPr>
              <a:t>PISA Plus2000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k-MK" sz="2400" b="1">
                <a:solidFill>
                  <a:srgbClr val="C00000"/>
                </a:solidFill>
                <a:latin typeface="Trebuchet MS" pitchFamily="34" charset="0"/>
              </a:rPr>
              <a:t>PISA 2015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k-MK" sz="2400" b="1">
                <a:solidFill>
                  <a:srgbClr val="C00000"/>
                </a:solidFill>
                <a:latin typeface="Trebuchet MS" pitchFamily="34" charset="0"/>
              </a:rPr>
              <a:t>PISA 201</a:t>
            </a:r>
            <a:r>
              <a:rPr lang="mk-MK" altLang="mk-MK" sz="2400" b="1">
                <a:solidFill>
                  <a:srgbClr val="C00000"/>
                </a:solidFill>
                <a:latin typeface="Trebuchet MS" pitchFamily="34" charset="0"/>
              </a:rPr>
              <a:t>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k-MK" sz="2400" b="1">
                <a:solidFill>
                  <a:srgbClr val="C00000"/>
                </a:solidFill>
                <a:latin typeface="Trebuchet MS" pitchFamily="34" charset="0"/>
              </a:rPr>
              <a:t>PISA 20</a:t>
            </a:r>
            <a:r>
              <a:rPr lang="mk-MK" altLang="mk-MK" sz="2400" b="1">
                <a:solidFill>
                  <a:srgbClr val="C00000"/>
                </a:solidFill>
                <a:latin typeface="Trebuchet MS" pitchFamily="34" charset="0"/>
              </a:rPr>
              <a:t>21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567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1600200" y="196850"/>
            <a:ext cx="70866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fr-FR" sz="2800" b="1"/>
              <a:t>PISA 201</a:t>
            </a:r>
            <a:r>
              <a:rPr lang="mk-MK" altLang="fr-FR" sz="2800" b="1"/>
              <a:t>8</a:t>
            </a:r>
            <a:r>
              <a:rPr lang="en-GB" altLang="fr-FR" sz="2800" b="1"/>
              <a:t> </a:t>
            </a:r>
            <a:endParaRPr lang="fr-FR" altLang="fr-FR" sz="2800" b="1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381000" y="5638800"/>
            <a:ext cx="83058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3399"/>
              </a:buClr>
              <a:buFont typeface="Wingdings" panose="05000000000000000000" pitchFamily="2" charset="2"/>
              <a:buNone/>
            </a:pPr>
            <a:r>
              <a:rPr lang="en-GB" altLang="mk-MK" sz="1800">
                <a:solidFill>
                  <a:srgbClr val="012457"/>
                </a:solidFill>
              </a:rPr>
              <a:t>OECD member countries</a:t>
            </a:r>
          </a:p>
          <a:p>
            <a:pPr>
              <a:spcBef>
                <a:spcPct val="50000"/>
              </a:spcBef>
              <a:buClr>
                <a:srgbClr val="003399"/>
              </a:buClr>
              <a:buFont typeface="Wingdings" panose="05000000000000000000" pitchFamily="2" charset="2"/>
              <a:buNone/>
            </a:pPr>
            <a:r>
              <a:rPr lang="en-US" altLang="mk-MK" sz="1800">
                <a:solidFill>
                  <a:srgbClr val="004F9E"/>
                </a:solidFill>
              </a:rPr>
              <a:t>Partner countries and economies in PISA 2018</a:t>
            </a:r>
          </a:p>
          <a:p>
            <a:pPr>
              <a:spcBef>
                <a:spcPct val="50000"/>
              </a:spcBef>
              <a:buClr>
                <a:srgbClr val="003399"/>
              </a:buClr>
              <a:buFont typeface="Wingdings" panose="05000000000000000000" pitchFamily="2" charset="2"/>
              <a:buNone/>
            </a:pPr>
            <a:r>
              <a:rPr lang="en-US" altLang="mk-MK" sz="1800">
                <a:solidFill>
                  <a:srgbClr val="66CCFF"/>
                </a:solidFill>
              </a:rPr>
              <a:t>Partner countries and economies in previous cycles</a:t>
            </a:r>
            <a:endParaRPr lang="en-GB" altLang="mk-MK" sz="1800">
              <a:solidFill>
                <a:srgbClr val="66CCFF"/>
              </a:solidFill>
            </a:endParaRP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2349500" y="1443038"/>
            <a:ext cx="45085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mk-MK" altLang="en-US"/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381000" y="1066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k-MK" altLang="mk-MK"/>
              <a:t>79 држави од цел свет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3200"/>
            <a:ext cx="91440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2436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1000" y="1096107"/>
            <a:ext cx="36576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mk-MK" sz="2600" b="1" dirty="0">
                <a:solidFill>
                  <a:srgbClr val="003399"/>
                </a:solidFill>
              </a:rPr>
              <a:t> PISA Plus2000</a:t>
            </a:r>
          </a:p>
          <a:p>
            <a:pPr eaLnBrk="1" hangingPunct="1">
              <a:spcBef>
                <a:spcPct val="0"/>
              </a:spcBef>
            </a:pPr>
            <a:r>
              <a:rPr lang="mk-MK" altLang="mk-MK" sz="2600" b="1" dirty="0">
                <a:solidFill>
                  <a:srgbClr val="003399"/>
                </a:solidFill>
              </a:rPr>
              <a:t> </a:t>
            </a:r>
            <a:r>
              <a:rPr lang="en-GB" altLang="mk-MK" sz="2600" b="1" dirty="0">
                <a:solidFill>
                  <a:srgbClr val="003399"/>
                </a:solidFill>
              </a:rPr>
              <a:t>PISA 2015</a:t>
            </a:r>
          </a:p>
          <a:p>
            <a:pPr eaLnBrk="1" hangingPunct="1">
              <a:spcBef>
                <a:spcPct val="0"/>
              </a:spcBef>
            </a:pPr>
            <a:r>
              <a:rPr lang="mk-MK" altLang="mk-MK" sz="2600" b="1" dirty="0">
                <a:solidFill>
                  <a:srgbClr val="003399"/>
                </a:solidFill>
              </a:rPr>
              <a:t> </a:t>
            </a:r>
            <a:r>
              <a:rPr lang="en-GB" altLang="mk-MK" sz="2600" b="1" dirty="0">
                <a:solidFill>
                  <a:srgbClr val="003399"/>
                </a:solidFill>
              </a:rPr>
              <a:t>PISA 2018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14300"/>
            <a:ext cx="7747000" cy="56647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90000"/>
          </a:bodyPr>
          <a:lstStyle/>
          <a:p>
            <a:r>
              <a:rPr lang="ru-RU" altLang="mk-MK" dirty="0"/>
              <a:t>Резултати од PISA</a:t>
            </a:r>
            <a:endParaRPr lang="mk-MK" altLang="mk-MK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707365" y="2526355"/>
          <a:ext cx="7677510" cy="4046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71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14300"/>
            <a:ext cx="7747000" cy="56647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90000"/>
          </a:bodyPr>
          <a:lstStyle/>
          <a:p>
            <a:r>
              <a:rPr lang="ru-RU" altLang="mk-MK" dirty="0"/>
              <a:t>Резултати од PISA</a:t>
            </a:r>
            <a:r>
              <a:rPr lang="en-US" altLang="mk-MK" dirty="0"/>
              <a:t> 201</a:t>
            </a:r>
            <a:r>
              <a:rPr lang="mk-MK" altLang="mk-MK" dirty="0"/>
              <a:t>8</a:t>
            </a:r>
            <a:endParaRPr lang="mk-MK" altLang="mk-MK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095779"/>
              </p:ext>
            </p:extLst>
          </p:nvPr>
        </p:nvGraphicFramePr>
        <p:xfrm>
          <a:off x="200434" y="772051"/>
          <a:ext cx="8698681" cy="3581400"/>
        </p:xfrm>
        <a:graphic>
          <a:graphicData uri="http://schemas.openxmlformats.org/drawingml/2006/table">
            <a:tbl>
              <a:tblPr/>
              <a:tblGrid>
                <a:gridCol w="2651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Пр. постигања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Наука</a:t>
                      </a:r>
                      <a:endParaRPr kumimoji="0" lang="mk-MK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Читање</a:t>
                      </a:r>
                      <a:endParaRPr kumimoji="0" lang="mk-MK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Математика</a:t>
                      </a:r>
                      <a:endParaRPr kumimoji="0" lang="mk-MK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ОЕЦД просек</a:t>
                      </a:r>
                      <a:endParaRPr kumimoji="0" lang="mk-MK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4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89</a:t>
                      </a:r>
                      <a:endParaRPr kumimoji="0" lang="mk-MK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4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87</a:t>
                      </a:r>
                      <a:endParaRPr kumimoji="0" lang="mk-MK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4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89</a:t>
                      </a:r>
                      <a:endParaRPr kumimoji="0" lang="mk-MK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Р. С. Македонија</a:t>
                      </a:r>
                      <a:endParaRPr kumimoji="0" lang="mk-MK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393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394</a:t>
                      </a:r>
                      <a:endParaRPr kumimoji="0" lang="mk-MK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PISA </a:t>
                      </a:r>
                      <a:r>
                        <a:rPr kumimoji="0" lang="ru-RU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2018 -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PISA </a:t>
                      </a:r>
                      <a:r>
                        <a:rPr kumimoji="0" lang="ru-RU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2000</a:t>
                      </a:r>
                      <a:endParaRPr kumimoji="0" lang="mk-MK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PISA </a:t>
                      </a:r>
                      <a:r>
                        <a:rPr kumimoji="0" lang="ru-RU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2018 -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PISA </a:t>
                      </a:r>
                      <a:r>
                        <a:rPr kumimoji="0" lang="ru-RU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2015</a:t>
                      </a:r>
                      <a:endParaRPr kumimoji="0" lang="mk-MK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+41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66062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0434" y="4651478"/>
          <a:ext cx="8628933" cy="192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914">
                  <a:extLst>
                    <a:ext uri="{9D8B030D-6E8A-4147-A177-3AD203B41FA5}">
                      <a16:colId xmlns:a16="http://schemas.microsoft.com/office/drawing/2014/main" val="3219772972"/>
                    </a:ext>
                  </a:extLst>
                </a:gridCol>
                <a:gridCol w="2959510">
                  <a:extLst>
                    <a:ext uri="{9D8B030D-6E8A-4147-A177-3AD203B41FA5}">
                      <a16:colId xmlns:a16="http://schemas.microsoft.com/office/drawing/2014/main" val="2798635534"/>
                    </a:ext>
                  </a:extLst>
                </a:gridCol>
                <a:gridCol w="2959509">
                  <a:extLst>
                    <a:ext uri="{9D8B030D-6E8A-4147-A177-3AD203B41FA5}">
                      <a16:colId xmlns:a16="http://schemas.microsoft.com/office/drawing/2014/main" val="292176339"/>
                    </a:ext>
                  </a:extLst>
                </a:gridCol>
              </a:tblGrid>
              <a:tr h="36524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800" dirty="0">
                          <a:cs typeface="+mn-cs"/>
                        </a:rPr>
                        <a:t>Наука</a:t>
                      </a:r>
                    </a:p>
                  </a:txBody>
                  <a:tcPr>
                    <a:solidFill>
                      <a:srgbClr val="00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800" dirty="0">
                          <a:cs typeface="+mn-cs"/>
                        </a:rPr>
                        <a:t>Читање</a:t>
                      </a:r>
                    </a:p>
                  </a:txBody>
                  <a:tcPr>
                    <a:solidFill>
                      <a:srgbClr val="00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800" dirty="0">
                          <a:cs typeface="+mn-cs"/>
                        </a:rPr>
                        <a:t>Математика</a:t>
                      </a:r>
                    </a:p>
                  </a:txBody>
                  <a:tcPr>
                    <a:solidFill>
                      <a:srgbClr val="004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93951"/>
                  </a:ext>
                </a:extLst>
              </a:tr>
              <a:tr h="156105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k-MK" sz="1800" b="0" dirty="0">
                          <a:cs typeface="+mn-cs"/>
                        </a:rPr>
                        <a:t>Турција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mk-MK" sz="1800" b="0" dirty="0">
                          <a:cs typeface="+mn-cs"/>
                        </a:rPr>
                        <a:t>Р. С</a:t>
                      </a:r>
                      <a:r>
                        <a:rPr lang="en-US" sz="1800" b="0" dirty="0">
                          <a:cs typeface="+mn-cs"/>
                        </a:rPr>
                        <a:t>.</a:t>
                      </a:r>
                      <a:r>
                        <a:rPr lang="mk-MK" sz="1800" b="0" baseline="0" dirty="0">
                          <a:cs typeface="+mn-cs"/>
                        </a:rPr>
                        <a:t> </a:t>
                      </a:r>
                      <a:r>
                        <a:rPr lang="mk-MK" sz="1800" b="0" dirty="0">
                          <a:cs typeface="+mn-cs"/>
                        </a:rPr>
                        <a:t>Македонија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mk-MK" sz="1800" b="0" dirty="0">
                          <a:cs typeface="+mn-cs"/>
                        </a:rPr>
                        <a:t>Јордан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mk-MK" sz="1800" b="0" dirty="0">
                          <a:cs typeface="+mn-cs"/>
                        </a:rPr>
                        <a:t>Р.</a:t>
                      </a:r>
                      <a:r>
                        <a:rPr lang="en-US" sz="1800" b="0" baseline="0" dirty="0">
                          <a:cs typeface="+mn-cs"/>
                        </a:rPr>
                        <a:t> </a:t>
                      </a:r>
                      <a:r>
                        <a:rPr lang="mk-MK" sz="1800" b="0" dirty="0">
                          <a:cs typeface="+mn-cs"/>
                        </a:rPr>
                        <a:t>С</a:t>
                      </a:r>
                      <a:r>
                        <a:rPr lang="en-US" sz="1800" b="0" dirty="0">
                          <a:cs typeface="+mn-cs"/>
                        </a:rPr>
                        <a:t>. </a:t>
                      </a:r>
                      <a:r>
                        <a:rPr lang="mk-MK" sz="1800" b="0" dirty="0">
                          <a:cs typeface="+mn-cs"/>
                        </a:rPr>
                        <a:t>Македонија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mk-MK" sz="1800" b="0" dirty="0">
                          <a:cs typeface="+mn-cs"/>
                        </a:rPr>
                        <a:t>Турција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k-MK" sz="1800" b="0" dirty="0">
                          <a:cs typeface="+mn-cs"/>
                        </a:rPr>
                        <a:t>Турција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mk-MK" sz="1800" b="0" dirty="0">
                          <a:cs typeface="+mn-cs"/>
                        </a:rPr>
                        <a:t>Албанија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mk-MK" sz="1800" b="0" dirty="0">
                          <a:cs typeface="+mn-cs"/>
                        </a:rPr>
                        <a:t>Р. С</a:t>
                      </a:r>
                      <a:r>
                        <a:rPr lang="en-US" sz="1800" b="0" dirty="0">
                          <a:cs typeface="+mn-cs"/>
                        </a:rPr>
                        <a:t>.</a:t>
                      </a:r>
                      <a:r>
                        <a:rPr lang="mk-MK" sz="1800" b="0" dirty="0">
                          <a:cs typeface="+mn-cs"/>
                        </a:rPr>
                        <a:t> Македонија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11923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9038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14300"/>
            <a:ext cx="7747000" cy="56647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90000"/>
          </a:bodyPr>
          <a:lstStyle/>
          <a:p>
            <a:r>
              <a:rPr lang="ru-RU" altLang="mk-MK" dirty="0"/>
              <a:t>Резултати од PISA</a:t>
            </a:r>
            <a:r>
              <a:rPr lang="en-US" altLang="mk-MK" dirty="0"/>
              <a:t> 201</a:t>
            </a:r>
            <a:r>
              <a:rPr lang="mk-MK" altLang="mk-MK" dirty="0"/>
              <a:t>8</a:t>
            </a:r>
            <a:endParaRPr lang="mk-MK" altLang="mk-MK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8247" y="1192306"/>
          <a:ext cx="8305798" cy="4695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1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7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2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124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124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Природни науки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124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>
                          <a:effectLst/>
                          <a:latin typeface="Calibri" panose="020F0502020204030204" pitchFamily="34" charset="0"/>
                        </a:rPr>
                        <a:t>Читање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124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Математика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124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15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Под ниво 2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124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62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153">
                <a:tc v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,4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61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8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2018 -</a:t>
                      </a:r>
                      <a:r>
                        <a:rPr lang="mk-MK" sz="2000" b="1" baseline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2015</a:t>
                      </a:r>
                      <a:endParaRPr lang="mk-MK" sz="2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k-MK" sz="2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-13,5</a:t>
                      </a: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-15,5</a:t>
                      </a: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-9,2</a:t>
                      </a: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88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Ниво 2-4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124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881">
                <a:tc vMerge="1">
                  <a:txBody>
                    <a:bodyPr/>
                    <a:lstStyle/>
                    <a:p>
                      <a:endParaRPr lang="mk-MK"/>
                    </a:p>
                  </a:txBody>
                  <a:tcPr>
                    <a:solidFill>
                      <a:srgbClr val="0124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88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Ниво 5 или повеќе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124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,1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881">
                <a:tc vMerge="1">
                  <a:txBody>
                    <a:bodyPr/>
                    <a:lstStyle/>
                    <a:p>
                      <a:endParaRPr lang="mk-MK"/>
                    </a:p>
                  </a:txBody>
                  <a:tcPr>
                    <a:solidFill>
                      <a:srgbClr val="0124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mk-MK" sz="20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2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2018 -</a:t>
                      </a:r>
                      <a:r>
                        <a:rPr lang="mk-MK" sz="2000" b="1" baseline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2015</a:t>
                      </a:r>
                      <a:endParaRPr lang="mk-MK" sz="2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k-MK" sz="2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+0,6</a:t>
                      </a: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+0,2</a:t>
                      </a: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+0,3</a:t>
                      </a: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1416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31750"/>
            <a:ext cx="8734425" cy="57160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90000"/>
          </a:bodyPr>
          <a:lstStyle/>
          <a:p>
            <a:r>
              <a:rPr lang="ru-RU" altLang="mk-MK" dirty="0"/>
              <a:t>PISA 2018</a:t>
            </a:r>
            <a:endParaRPr lang="mk-MK" altLang="mk-MK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6230" y="737108"/>
          <a:ext cx="8699169" cy="5519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2370">
                  <a:extLst>
                    <a:ext uri="{9D8B030D-6E8A-4147-A177-3AD203B41FA5}">
                      <a16:colId xmlns:a16="http://schemas.microsoft.com/office/drawing/2014/main" val="1421906565"/>
                    </a:ext>
                  </a:extLst>
                </a:gridCol>
                <a:gridCol w="4876799">
                  <a:extLst>
                    <a:ext uri="{9D8B030D-6E8A-4147-A177-3AD203B41FA5}">
                      <a16:colId xmlns:a16="http://schemas.microsoft.com/office/drawing/2014/main" val="1533050963"/>
                    </a:ext>
                  </a:extLst>
                </a:gridCol>
              </a:tblGrid>
              <a:tr h="161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600" dirty="0">
                          <a:effectLst/>
                        </a:rPr>
                        <a:t>Математика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600" dirty="0">
                          <a:effectLst/>
                        </a:rPr>
                        <a:t>Природни науки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/>
                </a:tc>
                <a:extLst>
                  <a:ext uri="{0D108BD9-81ED-4DB2-BD59-A6C34878D82A}">
                    <a16:rowId xmlns:a16="http://schemas.microsoft.com/office/drawing/2014/main" val="4181047261"/>
                  </a:ext>
                </a:extLst>
              </a:tr>
              <a:tr h="52701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Одговарање на прашања кои вклучуваат познат контекст каде информацијата е дадена, а прашањето е јасно дефинирано.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Идентификување на информацијата и извршување рутинска процедура согласно директни насоки.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Изведување постапка која е очигледна и следи веднаш по дадените стимули.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48" marR="4064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600" dirty="0">
                          <a:solidFill>
                            <a:schemeClr val="tx1"/>
                          </a:solidFill>
                          <a:effectLst/>
                        </a:rPr>
                        <a:t>Користење на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основните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или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секојдневните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содржини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процедурални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знаења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за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препозн</a:t>
                      </a:r>
                      <a:r>
                        <a:rPr lang="mk-MK" sz="1600" dirty="0">
                          <a:solidFill>
                            <a:schemeClr val="tx1"/>
                          </a:solidFill>
                          <a:effectLst/>
                        </a:rPr>
                        <a:t>вање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или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идентификува</a:t>
                      </a:r>
                      <a:r>
                        <a:rPr lang="mk-MK" sz="1600" dirty="0">
                          <a:solidFill>
                            <a:schemeClr val="tx1"/>
                          </a:solidFill>
                          <a:effectLst/>
                        </a:rPr>
                        <a:t>ње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објаснувања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на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едноставни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научни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појави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Со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поддршка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преземање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на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структурираните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научни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информации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без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со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повеќе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од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две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променливи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600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дентификува</a:t>
                      </a:r>
                      <a:r>
                        <a:rPr lang="mk-MK" sz="1600" dirty="0">
                          <a:solidFill>
                            <a:schemeClr val="tx1"/>
                          </a:solidFill>
                          <a:effectLst/>
                        </a:rPr>
                        <a:t>ње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едноставни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причинско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mk-MK" sz="1600" dirty="0">
                          <a:solidFill>
                            <a:schemeClr val="tx1"/>
                          </a:solidFill>
                          <a:effectLst/>
                        </a:rPr>
                        <a:t>последични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односи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600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нтерпретира</a:t>
                      </a:r>
                      <a:r>
                        <a:rPr lang="mk-MK" sz="1600" dirty="0">
                          <a:solidFill>
                            <a:schemeClr val="tx1"/>
                          </a:solidFill>
                          <a:effectLst/>
                        </a:rPr>
                        <a:t>ње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графички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визуелни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податоци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кои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бараат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ниско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ниво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на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когнитивн</a:t>
                      </a:r>
                      <a:r>
                        <a:rPr lang="mk-MK" sz="1600" dirty="0">
                          <a:solidFill>
                            <a:schemeClr val="tx1"/>
                          </a:solidFill>
                          <a:effectLst/>
                        </a:rPr>
                        <a:t>а ангажираност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600" dirty="0">
                          <a:solidFill>
                            <a:schemeClr val="tx1"/>
                          </a:solidFill>
                          <a:effectLst/>
                        </a:rPr>
                        <a:t>Умеење да се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избер</a:t>
                      </a:r>
                      <a:r>
                        <a:rPr lang="mk-MK" sz="1600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најдоброто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научно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објаснување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за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дадените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податоци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во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познати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лични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локални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глобални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содржини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600">
                          <a:solidFill>
                            <a:schemeClr val="tx1"/>
                          </a:solidFill>
                          <a:effectLst/>
                        </a:rPr>
                        <a:t>Умеење </a:t>
                      </a:r>
                      <a:r>
                        <a:rPr lang="mk-MK" sz="1600" dirty="0">
                          <a:solidFill>
                            <a:schemeClr val="tx1"/>
                          </a:solidFill>
                          <a:effectLst/>
                        </a:rPr>
                        <a:t>да се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користат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основните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или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секојдневните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научни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сознанија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за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mk-MK" sz="1600" dirty="0">
                          <a:solidFill>
                            <a:schemeClr val="tx1"/>
                          </a:solidFill>
                          <a:effectLst/>
                        </a:rPr>
                        <a:t>се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препознаат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аспектите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на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познати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или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едноставни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појави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600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дентификува</a:t>
                      </a:r>
                      <a:r>
                        <a:rPr lang="mk-MK" sz="1600" dirty="0">
                          <a:solidFill>
                            <a:schemeClr val="tx1"/>
                          </a:solidFill>
                          <a:effectLst/>
                        </a:rPr>
                        <a:t>ње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едноставни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шаблони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во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податоците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600" dirty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репозна</a:t>
                      </a:r>
                      <a:r>
                        <a:rPr lang="mk-MK" sz="1600" dirty="0">
                          <a:solidFill>
                            <a:schemeClr val="tx1"/>
                          </a:solidFill>
                          <a:effectLst/>
                        </a:rPr>
                        <a:t>вање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основни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научни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термини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60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лед</a:t>
                      </a:r>
                      <a:r>
                        <a:rPr lang="mk-MK" sz="1600" dirty="0">
                          <a:solidFill>
                            <a:schemeClr val="tx1"/>
                          </a:solidFill>
                          <a:effectLst/>
                        </a:rPr>
                        <a:t>ење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јасни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инструкции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за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извршување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на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научна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процедура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0648" marR="4064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43871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3807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0"/>
            <a:ext cx="8352000" cy="530127"/>
          </a:xfrm>
        </p:spPr>
        <p:txBody>
          <a:bodyPr>
            <a:noAutofit/>
          </a:bodyPr>
          <a:lstStyle/>
          <a:p>
            <a:r>
              <a:rPr lang="ru-RU" sz="3200" dirty="0"/>
              <a:t>Критичкото размислување и решавањето на проблеми и примена на кодирање во природни науки и математика</a:t>
            </a:r>
            <a:br>
              <a:rPr lang="ru-RU" sz="3200" dirty="0"/>
            </a:br>
            <a:r>
              <a:rPr lang="ru-RU" sz="3200" dirty="0"/>
              <a:t>(вебинар)</a:t>
            </a:r>
            <a:endParaRPr lang="en-GB" sz="3200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</p:spPr>
        <p:txBody>
          <a:bodyPr/>
          <a:lstStyle/>
          <a:p>
            <a:r>
              <a:rPr lang="en-GB"/>
              <a:t>www.britishcouncil.org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72DB0D-BDF9-445D-993A-B1C469931908}"/>
              </a:ext>
            </a:extLst>
          </p:cNvPr>
          <p:cNvSpPr txBox="1">
            <a:spLocks/>
          </p:cNvSpPr>
          <p:nvPr/>
        </p:nvSpPr>
        <p:spPr>
          <a:xfrm>
            <a:off x="381000" y="5257800"/>
            <a:ext cx="8352000" cy="1063527"/>
          </a:xfrm>
          <a:prstGeom prst="rect">
            <a:avLst/>
          </a:prstGeom>
        </p:spPr>
        <p:txBody>
          <a:bodyPr vert="horz" lIns="72000" tIns="72000" rIns="72000" bIns="7200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mk-MK" dirty="0"/>
              <a:t>Олга Самарџиќ Јанкова</a:t>
            </a:r>
            <a:endParaRPr lang="en-GB" dirty="0"/>
          </a:p>
          <a:p>
            <a:pPr algn="r"/>
            <a:endParaRPr lang="en-US" dirty="0"/>
          </a:p>
          <a:p>
            <a:pPr algn="r"/>
            <a:r>
              <a:rPr lang="ru-RU" dirty="0"/>
              <a:t>Бети Ламева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195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409592"/>
            <a:ext cx="8734425" cy="57160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90000"/>
          </a:bodyPr>
          <a:lstStyle/>
          <a:p>
            <a:r>
              <a:rPr lang="mk-MK" altLang="mk-MK" dirty="0"/>
              <a:t>ПРИМЕРИ НА ЗАДАЧИ ОД ПИСА</a:t>
            </a:r>
            <a:br>
              <a:rPr lang="mk-MK" altLang="mk-MK" dirty="0"/>
            </a:br>
            <a:br>
              <a:rPr lang="mk-MK" altLang="mk-MK" dirty="0"/>
            </a:br>
            <a:br>
              <a:rPr lang="mk-MK" altLang="mk-MK" dirty="0"/>
            </a:br>
            <a:r>
              <a:rPr lang="mk-MK" altLang="mk-MK" dirty="0"/>
              <a:t>математика</a:t>
            </a:r>
            <a:br>
              <a:rPr lang="mk-MK" altLang="mk-MK" dirty="0"/>
            </a:br>
            <a:r>
              <a:rPr lang="mk-MK" altLang="mk-MK" dirty="0"/>
              <a:t>наука</a:t>
            </a:r>
            <a:endParaRPr lang="mk-MK" altLang="mk-MK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9055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343400" y="6657975"/>
            <a:ext cx="4572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en-US" sz="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715375" cy="58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mk-MK" altLang="en-US" b="1" dirty="0">
                <a:solidFill>
                  <a:srgbClr val="002060"/>
                </a:solidFill>
              </a:rPr>
              <a:t>Ефектот на стаклената градина</a:t>
            </a:r>
          </a:p>
          <a:p>
            <a:pPr algn="just" eaLnBrk="1" hangingPunct="1"/>
            <a:endParaRPr lang="mk-MK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sz="1400" i="1" dirty="0">
                <a:solidFill>
                  <a:srgbClr val="002060"/>
                </a:solidFill>
              </a:rPr>
              <a:t>Прочитај ги текстовите и одговори на прашањата што следат!</a:t>
            </a:r>
          </a:p>
          <a:p>
            <a:pPr algn="just" eaLnBrk="1" hangingPunct="1"/>
            <a:endParaRPr lang="mk-MK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Земјината атмосфера делува како некој заштитен покрив над површината на нашата планета, спречувајќи промени на температурата коишто би постоеле во безвоздушен простор.</a:t>
            </a:r>
          </a:p>
          <a:p>
            <a:pPr algn="just" eaLnBrk="1" hangingPunct="1"/>
            <a:endParaRPr lang="mk-MK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Како резултат на тоа, просечната температура над земјината површина е повисока отколку што таа би била ако нема атмосфера. Земјината атмосфера има ист ефект како некоја стаклена градина, оттука доаѓа и терминот </a:t>
            </a:r>
            <a:r>
              <a:rPr lang="mk-MK" altLang="en-US" i="1" dirty="0">
                <a:solidFill>
                  <a:srgbClr val="002060"/>
                </a:solidFill>
              </a:rPr>
              <a:t>ефект на стаклена градина</a:t>
            </a:r>
            <a:r>
              <a:rPr lang="mk-MK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/>
            <a:endParaRPr lang="mk-MK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Факт е дека просечната температура на земјината атмосфера е покачена. Факт е, исто така, дека концентрацијата на некои компоненети во атмосферата се покачени. Тоа се однесува, на пример, на хлорофлуоројаглеводородите, јаглеводородите, оксидите на азот и јаглерод диоксидот.</a:t>
            </a:r>
          </a:p>
          <a:p>
            <a:pPr algn="just" eaLnBrk="1" hangingPunct="1"/>
            <a:endParaRPr lang="mk-MK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Во весниците и списанијата, не ретко се тврди дека зголеменото испуштање на јаглерод диоксид е главниот извор за покачувањето на температурата во 20-тиот век.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41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343400" y="6657975"/>
            <a:ext cx="4572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en-US" sz="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890588" y="1077912"/>
            <a:ext cx="736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mk-MK" altLang="en-US" dirty="0">
                <a:solidFill>
                  <a:srgbClr val="002060"/>
                </a:solidFill>
              </a:rPr>
              <a:t>Во една библиотека тој наидува на следниве графикони:</a:t>
            </a:r>
            <a:endParaRPr lang="en-US" altLang="en-US" dirty="0">
              <a:solidFill>
                <a:srgbClr val="002060"/>
              </a:solidFill>
            </a:endParaRPr>
          </a:p>
        </p:txBody>
      </p:sp>
      <p:pic>
        <p:nvPicPr>
          <p:cNvPr id="1741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8" t="17004" r="34805" b="12286"/>
          <a:stretch>
            <a:fillRect/>
          </a:stretch>
        </p:blipFill>
        <p:spPr bwMode="auto">
          <a:xfrm>
            <a:off x="3629132" y="1533525"/>
            <a:ext cx="3186005" cy="3870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TextBox 2"/>
          <p:cNvSpPr txBox="1">
            <a:spLocks noChangeArrowheads="1"/>
          </p:cNvSpPr>
          <p:nvPr/>
        </p:nvSpPr>
        <p:spPr bwMode="auto">
          <a:xfrm>
            <a:off x="1798523" y="1755426"/>
            <a:ext cx="18145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mk-MK" altLang="en-US" sz="1400" dirty="0">
                <a:solidFill>
                  <a:srgbClr val="002060"/>
                </a:solidFill>
              </a:rPr>
              <a:t>Испуштање на јаглерод диоксид (илјада милиони тони годишно)</a:t>
            </a:r>
            <a:endParaRPr lang="en-US" altLang="en-US" sz="1400" dirty="0">
              <a:solidFill>
                <a:srgbClr val="002060"/>
              </a:solidFill>
            </a:endParaRPr>
          </a:p>
        </p:txBody>
      </p:sp>
      <p:sp>
        <p:nvSpPr>
          <p:cNvPr id="17418" name="TextBox 12"/>
          <p:cNvSpPr txBox="1">
            <a:spLocks noChangeArrowheads="1"/>
          </p:cNvSpPr>
          <p:nvPr/>
        </p:nvSpPr>
        <p:spPr bwMode="auto">
          <a:xfrm>
            <a:off x="1798523" y="3680279"/>
            <a:ext cx="15097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mk-MK" altLang="en-US" sz="1400" dirty="0">
                <a:solidFill>
                  <a:srgbClr val="002060"/>
                </a:solidFill>
              </a:rPr>
              <a:t>Просечна температура на земјината атмосфера во степени целзиусови</a:t>
            </a:r>
            <a:endParaRPr lang="en-US" altLang="en-US" sz="1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3357563"/>
            <a:ext cx="588963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1975" y="5954713"/>
            <a:ext cx="817563" cy="392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422" name="TextBox 19"/>
          <p:cNvSpPr txBox="1">
            <a:spLocks noChangeArrowheads="1"/>
          </p:cNvSpPr>
          <p:nvPr/>
        </p:nvSpPr>
        <p:spPr bwMode="auto">
          <a:xfrm>
            <a:off x="4756263" y="5419973"/>
            <a:ext cx="729343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mk-MK" altLang="en-US" sz="1000" dirty="0">
                <a:solidFill>
                  <a:srgbClr val="000000"/>
                </a:solidFill>
              </a:rPr>
              <a:t>Години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6200" y="-4446"/>
            <a:ext cx="883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mk-MK" altLang="en-US" sz="2000" dirty="0">
                <a:solidFill>
                  <a:srgbClr val="002060"/>
                </a:solidFill>
              </a:rPr>
              <a:t>Еден ученик, по име Андреја, се интересира за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mk-MK" altLang="en-US" sz="2000" dirty="0">
                <a:solidFill>
                  <a:srgbClr val="002060"/>
                </a:solidFill>
              </a:rPr>
              <a:t>можните врски меѓу просечната температура на земјината атмосфера и испуштањето на јаглерод диоксидот на земјата.</a:t>
            </a: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4824866" y="3148727"/>
            <a:ext cx="729343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mk-MK" altLang="en-US" sz="1000" dirty="0">
                <a:solidFill>
                  <a:srgbClr val="000000"/>
                </a:solidFill>
              </a:rPr>
              <a:t>Години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15912" y="5642312"/>
            <a:ext cx="86439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en-US" sz="2000" dirty="0">
                <a:solidFill>
                  <a:srgbClr val="002060"/>
                </a:solidFill>
              </a:rPr>
              <a:t>Од овие два графикона Андреј доаѓа до заклучок дека извесното покачување на просечната температура на земјината атмосфера се должи на зголемувањето на испуштањето на јаглерод диоксидот.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04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343400" y="6657975"/>
            <a:ext cx="4572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en-US" sz="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7" name="Rectangle 1"/>
          <p:cNvSpPr>
            <a:spLocks noChangeArrowheads="1"/>
          </p:cNvSpPr>
          <p:nvPr/>
        </p:nvSpPr>
        <p:spPr bwMode="auto">
          <a:xfrm>
            <a:off x="228600" y="671691"/>
            <a:ext cx="89154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1. </a:t>
            </a:r>
            <a:r>
              <a:rPr lang="en-AU" altLang="en-US" dirty="0" err="1">
                <a:solidFill>
                  <a:srgbClr val="002060"/>
                </a:solidFill>
              </a:rPr>
              <a:t>Што</a:t>
            </a:r>
            <a:r>
              <a:rPr lang="en-AU" altLang="en-US" dirty="0">
                <a:solidFill>
                  <a:srgbClr val="002060"/>
                </a:solidFill>
              </a:rPr>
              <a:t> е </a:t>
            </a:r>
            <a:r>
              <a:rPr lang="en-AU" altLang="en-US" dirty="0" err="1">
                <a:solidFill>
                  <a:srgbClr val="002060"/>
                </a:solidFill>
              </a:rPr>
              <a:t>тоа</a:t>
            </a:r>
            <a:r>
              <a:rPr lang="en-AU" altLang="en-US" dirty="0">
                <a:solidFill>
                  <a:srgbClr val="002060"/>
                </a:solidFill>
              </a:rPr>
              <a:t> </a:t>
            </a:r>
            <a:r>
              <a:rPr lang="en-AU" altLang="en-US" dirty="0" err="1">
                <a:solidFill>
                  <a:srgbClr val="002060"/>
                </a:solidFill>
              </a:rPr>
              <a:t>во</a:t>
            </a:r>
            <a:r>
              <a:rPr lang="en-AU" altLang="en-US" dirty="0">
                <a:solidFill>
                  <a:srgbClr val="002060"/>
                </a:solidFill>
              </a:rPr>
              <a:t> </a:t>
            </a:r>
            <a:r>
              <a:rPr lang="en-AU" altLang="en-US" dirty="0" err="1">
                <a:solidFill>
                  <a:srgbClr val="002060"/>
                </a:solidFill>
              </a:rPr>
              <a:t>графиконите</a:t>
            </a:r>
            <a:r>
              <a:rPr lang="en-AU" altLang="en-US" dirty="0">
                <a:solidFill>
                  <a:srgbClr val="002060"/>
                </a:solidFill>
              </a:rPr>
              <a:t> </a:t>
            </a:r>
            <a:r>
              <a:rPr lang="en-AU" altLang="en-US" dirty="0" err="1">
                <a:solidFill>
                  <a:srgbClr val="002060"/>
                </a:solidFill>
              </a:rPr>
              <a:t>што</a:t>
            </a:r>
            <a:r>
              <a:rPr lang="en-AU" altLang="en-US" dirty="0">
                <a:solidFill>
                  <a:srgbClr val="002060"/>
                </a:solidFill>
              </a:rPr>
              <a:t> </a:t>
            </a:r>
            <a:r>
              <a:rPr lang="en-AU" altLang="en-US" dirty="0" err="1">
                <a:solidFill>
                  <a:srgbClr val="002060"/>
                </a:solidFill>
              </a:rPr>
              <a:t>го</a:t>
            </a:r>
            <a:r>
              <a:rPr lang="en-AU" altLang="en-US" dirty="0">
                <a:solidFill>
                  <a:srgbClr val="002060"/>
                </a:solidFill>
              </a:rPr>
              <a:t> </a:t>
            </a:r>
            <a:r>
              <a:rPr lang="en-AU" altLang="en-US" dirty="0" err="1">
                <a:solidFill>
                  <a:srgbClr val="002060"/>
                </a:solidFill>
              </a:rPr>
              <a:t>поддржува</a:t>
            </a:r>
            <a:r>
              <a:rPr lang="en-AU" altLang="en-US" dirty="0">
                <a:solidFill>
                  <a:srgbClr val="002060"/>
                </a:solidFill>
              </a:rPr>
              <a:t> </a:t>
            </a:r>
            <a:r>
              <a:rPr lang="en-AU" altLang="en-US" dirty="0" err="1">
                <a:solidFill>
                  <a:srgbClr val="002060"/>
                </a:solidFill>
              </a:rPr>
              <a:t>заклучокот</a:t>
            </a:r>
            <a:r>
              <a:rPr lang="en-AU" altLang="en-US" dirty="0">
                <a:solidFill>
                  <a:srgbClr val="002060"/>
                </a:solidFill>
              </a:rPr>
              <a:t> </a:t>
            </a:r>
            <a:r>
              <a:rPr lang="en-AU" altLang="en-US" dirty="0" err="1">
                <a:solidFill>
                  <a:srgbClr val="002060"/>
                </a:solidFill>
              </a:rPr>
              <a:t>на</a:t>
            </a:r>
            <a:r>
              <a:rPr lang="en-AU" altLang="en-US" dirty="0">
                <a:solidFill>
                  <a:srgbClr val="002060"/>
                </a:solidFill>
              </a:rPr>
              <a:t> </a:t>
            </a:r>
            <a:r>
              <a:rPr lang="en-AU" altLang="en-US" dirty="0" err="1">
                <a:solidFill>
                  <a:srgbClr val="002060"/>
                </a:solidFill>
              </a:rPr>
              <a:t>Андреј</a:t>
            </a:r>
            <a:r>
              <a:rPr lang="en-AU" altLang="en-US" dirty="0">
                <a:solidFill>
                  <a:srgbClr val="002060"/>
                </a:solidFill>
              </a:rPr>
              <a:t>?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en-AU" altLang="en-US" dirty="0">
                <a:solidFill>
                  <a:srgbClr val="002060"/>
                </a:solidFill>
              </a:rPr>
              <a:t>	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altLang="en-US" b="1" dirty="0">
                <a:solidFill>
                  <a:srgbClr val="002060"/>
                </a:solidFill>
              </a:rPr>
              <a:t>БОДИРАЊЕ 1</a:t>
            </a:r>
          </a:p>
          <a:p>
            <a:pPr algn="just" eaLnBrk="1" hangingPunct="1"/>
            <a:r>
              <a:rPr lang="mk-MK" altLang="en-US" b="1" dirty="0">
                <a:solidFill>
                  <a:srgbClr val="002060"/>
                </a:solidFill>
              </a:rPr>
              <a:t> 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altLang="en-US" b="1" i="1" dirty="0" err="1">
                <a:solidFill>
                  <a:srgbClr val="002060"/>
                </a:solidFill>
              </a:rPr>
              <a:t>Цел</a:t>
            </a:r>
            <a:r>
              <a:rPr lang="en-US" altLang="en-US" b="1" i="1" dirty="0">
                <a:solidFill>
                  <a:srgbClr val="002060"/>
                </a:solidFill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</a:rPr>
              <a:t>кредит</a:t>
            </a:r>
            <a:endParaRPr lang="en-US" altLang="en-US" b="1" dirty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02060"/>
                </a:solidFill>
              </a:rPr>
              <a:t>Код</a:t>
            </a:r>
            <a:r>
              <a:rPr lang="en-US" altLang="en-US" dirty="0">
                <a:solidFill>
                  <a:srgbClr val="002060"/>
                </a:solidFill>
              </a:rPr>
              <a:t> 11: 	</a:t>
            </a:r>
            <a:r>
              <a:rPr lang="en-US" altLang="en-US" dirty="0" err="1">
                <a:solidFill>
                  <a:srgbClr val="002060"/>
                </a:solidFill>
              </a:rPr>
              <a:t>Се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однесува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растењето</a:t>
            </a:r>
            <a:r>
              <a:rPr lang="en-US" altLang="en-US" dirty="0">
                <a:solidFill>
                  <a:srgbClr val="002060"/>
                </a:solidFill>
              </a:rPr>
              <a:t> (</a:t>
            </a:r>
            <a:r>
              <a:rPr lang="en-US" altLang="en-US" dirty="0" err="1">
                <a:solidFill>
                  <a:srgbClr val="002060"/>
                </a:solidFill>
              </a:rPr>
              <a:t>општо</a:t>
            </a:r>
            <a:r>
              <a:rPr lang="en-US" altLang="en-US" dirty="0">
                <a:solidFill>
                  <a:srgbClr val="002060"/>
                </a:solidFill>
              </a:rPr>
              <a:t>) и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двете</a:t>
            </a:r>
            <a:r>
              <a:rPr lang="en-US" altLang="en-US" dirty="0">
                <a:solidFill>
                  <a:srgbClr val="002060"/>
                </a:solidFill>
              </a:rPr>
              <a:t>, (</a:t>
            </a:r>
            <a:r>
              <a:rPr lang="en-US" altLang="en-US" dirty="0" err="1">
                <a:solidFill>
                  <a:srgbClr val="002060"/>
                </a:solidFill>
              </a:rPr>
              <a:t>просечната</a:t>
            </a:r>
            <a:r>
              <a:rPr lang="en-US" altLang="en-US" dirty="0">
                <a:solidFill>
                  <a:srgbClr val="002060"/>
                </a:solidFill>
              </a:rPr>
              <a:t>)  </a:t>
            </a:r>
            <a:r>
              <a:rPr lang="en-US" altLang="en-US" dirty="0" err="1">
                <a:solidFill>
                  <a:srgbClr val="002060"/>
                </a:solidFill>
              </a:rPr>
              <a:t>температура</a:t>
            </a:r>
            <a:r>
              <a:rPr lang="en-US" altLang="en-US" dirty="0">
                <a:solidFill>
                  <a:srgbClr val="002060"/>
                </a:solidFill>
              </a:rPr>
              <a:t> и </a:t>
            </a:r>
            <a:r>
              <a:rPr lang="en-US" altLang="en-US" dirty="0" err="1">
                <a:solidFill>
                  <a:srgbClr val="002060"/>
                </a:solidFill>
              </a:rPr>
              <a:t>емисијата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јаглерод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диоксид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Како што расте емисијата, расте и температурата;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Двата графици се растечки;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Бидејќи во 1910 графиците почнале да растат;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Како што се емитира  така и температурата расте;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Линиите на графикот кои ги даваат информациите растат заедно;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Се расте;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Колку е поголема емисија на, толку повисока температурата.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 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altLang="en-US" dirty="0" err="1">
                <a:solidFill>
                  <a:srgbClr val="002060"/>
                </a:solidFill>
              </a:rPr>
              <a:t>Код</a:t>
            </a:r>
            <a:r>
              <a:rPr lang="en-US" altLang="en-US" dirty="0">
                <a:solidFill>
                  <a:srgbClr val="002060"/>
                </a:solidFill>
              </a:rPr>
              <a:t> 12: 	</a:t>
            </a:r>
            <a:r>
              <a:rPr lang="en-US" altLang="en-US" dirty="0" err="1">
                <a:solidFill>
                  <a:srgbClr val="002060"/>
                </a:solidFill>
              </a:rPr>
              <a:t>Се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однесува</a:t>
            </a:r>
            <a:r>
              <a:rPr lang="en-US" altLang="en-US" dirty="0">
                <a:solidFill>
                  <a:srgbClr val="002060"/>
                </a:solidFill>
              </a:rPr>
              <a:t> (</a:t>
            </a:r>
            <a:r>
              <a:rPr lang="en-US" altLang="en-US" dirty="0" err="1">
                <a:solidFill>
                  <a:srgbClr val="002060"/>
                </a:solidFill>
              </a:rPr>
              <a:t>генерално</a:t>
            </a:r>
            <a:r>
              <a:rPr lang="en-US" altLang="en-US" dirty="0">
                <a:solidFill>
                  <a:srgbClr val="002060"/>
                </a:solidFill>
              </a:rPr>
              <a:t>)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врска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меѓу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температурата</a:t>
            </a:r>
            <a:r>
              <a:rPr lang="en-US" altLang="en-US" dirty="0">
                <a:solidFill>
                  <a:srgbClr val="002060"/>
                </a:solidFill>
              </a:rPr>
              <a:t> и </a:t>
            </a:r>
            <a:r>
              <a:rPr lang="en-US" altLang="en-US" dirty="0" err="1">
                <a:solidFill>
                  <a:srgbClr val="002060"/>
                </a:solidFill>
              </a:rPr>
              <a:t>јаглеродниот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диоксид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Количината на и температурата на Земјата се право пропорционални. </a:t>
            </a:r>
            <a:r>
              <a:rPr lang="mk-MK" altLang="en-US" i="1" dirty="0">
                <a:solidFill>
                  <a:srgbClr val="002060"/>
                </a:solidFill>
              </a:rPr>
              <a:t>Забелешка: Иако релацијата </a:t>
            </a:r>
            <a:r>
              <a:rPr lang="en-US" altLang="en-US" i="1" dirty="0">
                <a:solidFill>
                  <a:srgbClr val="002060"/>
                </a:solidFill>
              </a:rPr>
              <a:t>,,</a:t>
            </a:r>
            <a:r>
              <a:rPr lang="mk-MK" altLang="en-US" i="1" dirty="0">
                <a:solidFill>
                  <a:srgbClr val="002060"/>
                </a:solidFill>
              </a:rPr>
              <a:t>право пропорцијонални” не е точна, овој одговор како целина може да биде прифатен за точен</a:t>
            </a:r>
            <a:r>
              <a:rPr lang="en-US" altLang="en-US" i="1" dirty="0">
                <a:solidFill>
                  <a:srgbClr val="002060"/>
                </a:solidFill>
              </a:rPr>
              <a:t>.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Тие имаат слична форма што ја укажува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mk-MK" altLang="en-US" dirty="0">
                <a:solidFill>
                  <a:srgbClr val="002060"/>
                </a:solidFill>
              </a:rPr>
              <a:t>(индицира) нивната врска.</a:t>
            </a:r>
            <a:endParaRPr lang="en-US" altLang="en-US" dirty="0">
              <a:solidFill>
                <a:srgbClr val="002060"/>
              </a:solidFill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76200"/>
            <a:ext cx="1336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altLang="en-US" b="1" dirty="0">
                <a:solidFill>
                  <a:srgbClr val="002060"/>
                </a:solidFill>
              </a:rPr>
              <a:t>ПРАШАЊА:</a:t>
            </a:r>
          </a:p>
        </p:txBody>
      </p:sp>
    </p:spTree>
    <p:extLst>
      <p:ext uri="{BB962C8B-B14F-4D97-AF65-F5344CB8AC3E}">
        <p14:creationId xmlns:p14="http://schemas.microsoft.com/office/powerpoint/2010/main" val="3386200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343400" y="6657975"/>
            <a:ext cx="4572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en-US" sz="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304800" y="76200"/>
            <a:ext cx="84963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b="1" i="1" dirty="0" err="1">
                <a:solidFill>
                  <a:srgbClr val="002060"/>
                </a:solidFill>
              </a:rPr>
              <a:t>Нема</a:t>
            </a:r>
            <a:r>
              <a:rPr lang="en-US" altLang="en-US" b="1" i="1" dirty="0">
                <a:solidFill>
                  <a:srgbClr val="002060"/>
                </a:solidFill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</a:rPr>
              <a:t>кредит</a:t>
            </a:r>
            <a:endParaRPr lang="en-US" altLang="en-US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b="1" dirty="0">
                <a:solidFill>
                  <a:srgbClr val="002060"/>
                </a:solidFill>
              </a:rPr>
              <a:t> 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altLang="en-US" dirty="0" err="1">
                <a:solidFill>
                  <a:srgbClr val="002060"/>
                </a:solidFill>
              </a:rPr>
              <a:t>Код</a:t>
            </a:r>
            <a:r>
              <a:rPr lang="en-US" altLang="en-US" dirty="0">
                <a:solidFill>
                  <a:srgbClr val="002060"/>
                </a:solidFill>
              </a:rPr>
              <a:t> 01: 	</a:t>
            </a:r>
            <a:r>
              <a:rPr lang="en-US" altLang="en-US" dirty="0" err="1">
                <a:solidFill>
                  <a:srgbClr val="002060"/>
                </a:solidFill>
              </a:rPr>
              <a:t>Се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однесува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растење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или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(</a:t>
            </a:r>
            <a:r>
              <a:rPr lang="en-US" altLang="en-US" dirty="0" err="1">
                <a:solidFill>
                  <a:srgbClr val="002060"/>
                </a:solidFill>
              </a:rPr>
              <a:t>просечната</a:t>
            </a:r>
            <a:r>
              <a:rPr lang="en-US" altLang="en-US" dirty="0">
                <a:solidFill>
                  <a:srgbClr val="002060"/>
                </a:solidFill>
              </a:rPr>
              <a:t>) </a:t>
            </a:r>
            <a:r>
              <a:rPr lang="en-US" altLang="en-US" dirty="0" err="1">
                <a:solidFill>
                  <a:srgbClr val="002060"/>
                </a:solidFill>
              </a:rPr>
              <a:t>температурата</a:t>
            </a:r>
            <a:r>
              <a:rPr lang="en-US" altLang="en-US" dirty="0">
                <a:solidFill>
                  <a:srgbClr val="002060"/>
                </a:solidFill>
              </a:rPr>
              <a:t>, </a:t>
            </a:r>
            <a:r>
              <a:rPr lang="en-US" altLang="en-US" dirty="0" err="1">
                <a:solidFill>
                  <a:srgbClr val="002060"/>
                </a:solidFill>
              </a:rPr>
              <a:t>или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емисијата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јаглеродниот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диоксид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Температурата расте;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Расте;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Тоа покажува драматични промени на температурата.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 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Код 02: Други неточни одговори.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Емисијата на јаглеродниот диоксид многу повеќе расте отколку просечната температура на Земјата;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i="1" dirty="0">
                <a:solidFill>
                  <a:srgbClr val="002060"/>
                </a:solidFill>
              </a:rPr>
              <a:t>Забелешка: Овој одговор не е точен, бидејќи </a:t>
            </a:r>
            <a:r>
              <a:rPr lang="mk-MK" altLang="en-US" i="1" u="sng" dirty="0">
                <a:solidFill>
                  <a:srgbClr val="002060"/>
                </a:solidFill>
              </a:rPr>
              <a:t>опсегот</a:t>
            </a:r>
            <a:r>
              <a:rPr lang="mk-MK" altLang="en-US" i="1" dirty="0">
                <a:solidFill>
                  <a:srgbClr val="002060"/>
                </a:solidFill>
              </a:rPr>
              <a:t> во кој емисијата на и температурата растат, се гледа како одговор повеќе отколку  двете </a:t>
            </a:r>
            <a:endParaRPr lang="en-US" altLang="en-US" i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i="1" dirty="0">
                <a:solidFill>
                  <a:srgbClr val="002060"/>
                </a:solidFill>
              </a:rPr>
              <a:t>што растат;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Емисијата на јаглеродниот диоксид (график 1) има влијание на растењето на земјината температура (график 2);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Јаглерод диоксидот е главната причина за растењето на земјината температура;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Растењето на низ годините зависи од растењето на температурата на земјината атмосфера;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Начинот на кој графикот расте;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Има растење. 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endParaRPr lang="mk-MK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Код 99: 	Без одговор.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01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343400" y="6657975"/>
            <a:ext cx="4572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en-US" sz="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59" name="Rectangle 1"/>
          <p:cNvSpPr>
            <a:spLocks noChangeArrowheads="1"/>
          </p:cNvSpPr>
          <p:nvPr/>
        </p:nvSpPr>
        <p:spPr bwMode="auto">
          <a:xfrm>
            <a:off x="228600" y="152400"/>
            <a:ext cx="87630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mk-MK" altLang="en-US" sz="2000" dirty="0">
                <a:solidFill>
                  <a:srgbClr val="002060"/>
                </a:solidFill>
              </a:rPr>
              <a:t>2. </a:t>
            </a:r>
            <a:r>
              <a:rPr lang="en-US" altLang="en-US" sz="2000" dirty="0" err="1">
                <a:solidFill>
                  <a:srgbClr val="002060"/>
                </a:solidFill>
              </a:rPr>
              <a:t>Еден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друг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mk-MK" altLang="en-US" sz="2000" dirty="0">
                <a:solidFill>
                  <a:srgbClr val="002060"/>
                </a:solidFill>
              </a:rPr>
              <a:t>ученик</a:t>
            </a:r>
            <a:r>
              <a:rPr lang="en-US" altLang="en-US" sz="2000" dirty="0">
                <a:solidFill>
                  <a:srgbClr val="002060"/>
                </a:solidFill>
              </a:rPr>
              <a:t>, </a:t>
            </a:r>
            <a:r>
              <a:rPr lang="mk-MK" altLang="en-US" sz="2000" dirty="0">
                <a:solidFill>
                  <a:srgbClr val="002060"/>
                </a:solidFill>
              </a:rPr>
              <a:t>Бојан</a:t>
            </a:r>
            <a:r>
              <a:rPr lang="en-US" altLang="en-US" sz="2000" dirty="0">
                <a:solidFill>
                  <a:srgbClr val="002060"/>
                </a:solidFill>
              </a:rPr>
              <a:t>, </a:t>
            </a:r>
            <a:r>
              <a:rPr lang="en-US" altLang="en-US" sz="2000" dirty="0" err="1">
                <a:solidFill>
                  <a:srgbClr val="002060"/>
                </a:solidFill>
              </a:rPr>
              <a:t>не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се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согласува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со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заклучокот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на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Андреј</a:t>
            </a:r>
            <a:r>
              <a:rPr lang="en-US" altLang="en-US" sz="2000" dirty="0">
                <a:solidFill>
                  <a:srgbClr val="002060"/>
                </a:solidFill>
              </a:rPr>
              <a:t>. Т</a:t>
            </a:r>
            <a:r>
              <a:rPr lang="mk-MK" altLang="en-US" sz="2000" dirty="0">
                <a:solidFill>
                  <a:srgbClr val="002060"/>
                </a:solidFill>
              </a:rPr>
              <a:t>ој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ги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споредува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двата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графикона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mk-MK" altLang="en-US" sz="2000" dirty="0">
                <a:solidFill>
                  <a:srgbClr val="002060"/>
                </a:solidFill>
              </a:rPr>
              <a:t>и</a:t>
            </a:r>
            <a:r>
              <a:rPr lang="en-US" altLang="en-US" sz="2000" dirty="0">
                <a:solidFill>
                  <a:srgbClr val="002060"/>
                </a:solidFill>
              </a:rPr>
              <a:t>  </a:t>
            </a:r>
            <a:r>
              <a:rPr lang="en-US" altLang="en-US" sz="2000" dirty="0" err="1">
                <a:solidFill>
                  <a:srgbClr val="002060"/>
                </a:solidFill>
              </a:rPr>
              <a:t>вели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дека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некои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делови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од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графиконите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не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се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во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прилог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на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неговиот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заклучок</a:t>
            </a:r>
            <a:r>
              <a:rPr lang="en-US" altLang="en-US" sz="2000" dirty="0">
                <a:solidFill>
                  <a:srgbClr val="002060"/>
                </a:solidFill>
              </a:rPr>
              <a:t>. Т</a:t>
            </a:r>
            <a:r>
              <a:rPr lang="mk-MK" altLang="en-US" sz="2000" dirty="0">
                <a:solidFill>
                  <a:srgbClr val="002060"/>
                </a:solidFill>
              </a:rPr>
              <a:t>ој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вели</a:t>
            </a:r>
            <a:r>
              <a:rPr lang="en-US" altLang="en-US" sz="2000" dirty="0">
                <a:solidFill>
                  <a:srgbClr val="002060"/>
                </a:solidFill>
              </a:rPr>
              <a:t>: ,,</a:t>
            </a:r>
            <a:r>
              <a:rPr lang="en-US" altLang="en-US" sz="2000" dirty="0" err="1">
                <a:solidFill>
                  <a:srgbClr val="002060"/>
                </a:solidFill>
              </a:rPr>
              <a:t>Погледни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го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периодот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меѓу</a:t>
            </a:r>
            <a:r>
              <a:rPr lang="en-US" altLang="en-US" sz="2000" dirty="0">
                <a:solidFill>
                  <a:srgbClr val="002060"/>
                </a:solidFill>
              </a:rPr>
              <a:t> 1900 и 1910 </a:t>
            </a:r>
            <a:r>
              <a:rPr lang="en-US" altLang="en-US" sz="2000" dirty="0" err="1">
                <a:solidFill>
                  <a:srgbClr val="002060"/>
                </a:solidFill>
              </a:rPr>
              <a:t>година</a:t>
            </a:r>
            <a:r>
              <a:rPr lang="en-US" altLang="en-US" sz="2000" dirty="0">
                <a:solidFill>
                  <a:srgbClr val="002060"/>
                </a:solidFill>
              </a:rPr>
              <a:t>.”</a:t>
            </a:r>
          </a:p>
          <a:p>
            <a:pPr eaLnBrk="1" hangingPunct="1"/>
            <a:r>
              <a:rPr lang="en-AU" altLang="en-US" sz="2000" dirty="0" err="1">
                <a:solidFill>
                  <a:srgbClr val="002060"/>
                </a:solidFill>
              </a:rPr>
              <a:t>Зошто</a:t>
            </a:r>
            <a:r>
              <a:rPr lang="en-AU" altLang="en-US" sz="2000" dirty="0">
                <a:solidFill>
                  <a:srgbClr val="002060"/>
                </a:solidFill>
              </a:rPr>
              <a:t> </a:t>
            </a:r>
            <a:r>
              <a:rPr lang="en-AU" altLang="en-US" sz="2000" dirty="0" err="1">
                <a:solidFill>
                  <a:srgbClr val="002060"/>
                </a:solidFill>
              </a:rPr>
              <a:t>деловите</a:t>
            </a:r>
            <a:r>
              <a:rPr lang="en-AU" altLang="en-US" sz="2000" dirty="0">
                <a:solidFill>
                  <a:srgbClr val="002060"/>
                </a:solidFill>
              </a:rPr>
              <a:t> </a:t>
            </a:r>
            <a:r>
              <a:rPr lang="en-AU" altLang="en-US" sz="2000" dirty="0" err="1">
                <a:solidFill>
                  <a:srgbClr val="002060"/>
                </a:solidFill>
              </a:rPr>
              <a:t>од</a:t>
            </a:r>
            <a:r>
              <a:rPr lang="en-AU" altLang="en-US" sz="2000" dirty="0">
                <a:solidFill>
                  <a:srgbClr val="002060"/>
                </a:solidFill>
              </a:rPr>
              <a:t> </a:t>
            </a:r>
            <a:r>
              <a:rPr lang="en-AU" altLang="en-US" sz="2000" dirty="0" err="1">
                <a:solidFill>
                  <a:srgbClr val="002060"/>
                </a:solidFill>
              </a:rPr>
              <a:t>графиконите</a:t>
            </a:r>
            <a:r>
              <a:rPr lang="en-AU" altLang="en-US" sz="2000" dirty="0">
                <a:solidFill>
                  <a:srgbClr val="002060"/>
                </a:solidFill>
              </a:rPr>
              <a:t> </a:t>
            </a:r>
            <a:r>
              <a:rPr lang="en-AU" altLang="en-US" sz="2000" dirty="0" err="1">
                <a:solidFill>
                  <a:srgbClr val="002060"/>
                </a:solidFill>
              </a:rPr>
              <a:t>меѓу</a:t>
            </a:r>
            <a:r>
              <a:rPr lang="en-AU" altLang="en-US" sz="2000" dirty="0">
                <a:solidFill>
                  <a:srgbClr val="002060"/>
                </a:solidFill>
              </a:rPr>
              <a:t> 1900 и 1910 </a:t>
            </a:r>
            <a:r>
              <a:rPr lang="en-AU" altLang="en-US" sz="2000" dirty="0" err="1">
                <a:solidFill>
                  <a:srgbClr val="002060"/>
                </a:solidFill>
              </a:rPr>
              <a:t>година</a:t>
            </a:r>
            <a:r>
              <a:rPr lang="en-AU" altLang="en-US" sz="2000" dirty="0">
                <a:solidFill>
                  <a:srgbClr val="002060"/>
                </a:solidFill>
              </a:rPr>
              <a:t> </a:t>
            </a:r>
            <a:r>
              <a:rPr lang="en-AU" altLang="en-US" sz="2000" dirty="0" err="1">
                <a:solidFill>
                  <a:srgbClr val="002060"/>
                </a:solidFill>
              </a:rPr>
              <a:t>не</a:t>
            </a:r>
            <a:r>
              <a:rPr lang="en-AU" altLang="en-US" sz="2000" dirty="0">
                <a:solidFill>
                  <a:srgbClr val="002060"/>
                </a:solidFill>
              </a:rPr>
              <a:t> </a:t>
            </a:r>
            <a:r>
              <a:rPr lang="en-AU" altLang="en-US" sz="2000" dirty="0" err="1">
                <a:solidFill>
                  <a:srgbClr val="002060"/>
                </a:solidFill>
              </a:rPr>
              <a:t>го</a:t>
            </a:r>
            <a:r>
              <a:rPr lang="en-AU" altLang="en-US" sz="2000" dirty="0">
                <a:solidFill>
                  <a:srgbClr val="002060"/>
                </a:solidFill>
              </a:rPr>
              <a:t> </a:t>
            </a:r>
            <a:r>
              <a:rPr lang="en-AU" altLang="en-US" sz="2000" dirty="0" err="1">
                <a:solidFill>
                  <a:srgbClr val="002060"/>
                </a:solidFill>
              </a:rPr>
              <a:t>поддржуваат</a:t>
            </a:r>
            <a:r>
              <a:rPr lang="en-AU" altLang="en-US" sz="2000" dirty="0">
                <a:solidFill>
                  <a:srgbClr val="002060"/>
                </a:solidFill>
              </a:rPr>
              <a:t> </a:t>
            </a:r>
            <a:r>
              <a:rPr lang="en-AU" altLang="en-US" sz="2000" dirty="0" err="1">
                <a:solidFill>
                  <a:srgbClr val="002060"/>
                </a:solidFill>
              </a:rPr>
              <a:t>заклучокот</a:t>
            </a:r>
            <a:r>
              <a:rPr lang="en-AU" altLang="en-US" sz="2000" dirty="0">
                <a:solidFill>
                  <a:srgbClr val="002060"/>
                </a:solidFill>
              </a:rPr>
              <a:t> </a:t>
            </a:r>
            <a:r>
              <a:rPr lang="en-AU" altLang="en-US" sz="2000" dirty="0" err="1">
                <a:solidFill>
                  <a:srgbClr val="002060"/>
                </a:solidFill>
              </a:rPr>
              <a:t>на</a:t>
            </a:r>
            <a:r>
              <a:rPr lang="en-AU" altLang="en-US" sz="2000" dirty="0">
                <a:solidFill>
                  <a:srgbClr val="002060"/>
                </a:solidFill>
              </a:rPr>
              <a:t> </a:t>
            </a:r>
            <a:r>
              <a:rPr lang="en-AU" altLang="en-US" sz="2000" dirty="0" err="1">
                <a:solidFill>
                  <a:srgbClr val="002060"/>
                </a:solidFill>
              </a:rPr>
              <a:t>Андреј</a:t>
            </a:r>
            <a:r>
              <a:rPr lang="en-AU" altLang="en-US" sz="2000" dirty="0">
                <a:solidFill>
                  <a:srgbClr val="002060"/>
                </a:solidFill>
              </a:rPr>
              <a:t>? </a:t>
            </a:r>
            <a:endParaRPr lang="mk-MK" altLang="en-US" sz="2000" dirty="0">
              <a:solidFill>
                <a:srgbClr val="002060"/>
              </a:solidFill>
            </a:endParaRPr>
          </a:p>
          <a:p>
            <a:pPr eaLnBrk="1" hangingPunct="1"/>
            <a:endParaRPr lang="mk-MK" altLang="en-US" sz="2000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altLang="en-US" sz="2000" b="1" dirty="0">
                <a:solidFill>
                  <a:srgbClr val="002060"/>
                </a:solidFill>
              </a:rPr>
              <a:t>БОДИРАЊЕ 2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altLang="en-US" sz="2000" b="1" i="1" dirty="0" err="1">
                <a:solidFill>
                  <a:srgbClr val="002060"/>
                </a:solidFill>
              </a:rPr>
              <a:t>Цел</a:t>
            </a:r>
            <a:r>
              <a:rPr lang="en-US" altLang="en-US" sz="2000" b="1" i="1" dirty="0">
                <a:solidFill>
                  <a:srgbClr val="002060"/>
                </a:solidFill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</a:rPr>
              <a:t>кредит</a:t>
            </a:r>
            <a:endParaRPr lang="en-US" altLang="en-US" sz="2000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sz="2000" dirty="0">
                <a:solidFill>
                  <a:srgbClr val="002060"/>
                </a:solidFill>
              </a:rPr>
              <a:t>Код 1: 	Се однесува на фактот дека во овој период нивото на  расте додека просечната температура опаѓа.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sz="2000" dirty="0">
                <a:solidFill>
                  <a:srgbClr val="002060"/>
                </a:solidFill>
              </a:rPr>
              <a:t>Бидејќи температурата опаѓала, емисијата на јаглерод диоксид растела.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sz="2000" dirty="0">
                <a:solidFill>
                  <a:srgbClr val="002060"/>
                </a:solidFill>
              </a:rPr>
              <a:t> 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altLang="en-US" sz="2000" b="1" i="1" dirty="0" err="1">
                <a:solidFill>
                  <a:srgbClr val="002060"/>
                </a:solidFill>
              </a:rPr>
              <a:t>Нема</a:t>
            </a:r>
            <a:r>
              <a:rPr lang="en-US" altLang="en-US" sz="2000" b="1" i="1" dirty="0">
                <a:solidFill>
                  <a:srgbClr val="002060"/>
                </a:solidFill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</a:rPr>
              <a:t>кредит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sz="2000" dirty="0">
                <a:solidFill>
                  <a:srgbClr val="002060"/>
                </a:solidFill>
              </a:rPr>
              <a:t>Код 0: 	Други одговори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sz="2000" dirty="0">
                <a:solidFill>
                  <a:srgbClr val="002060"/>
                </a:solidFill>
              </a:rPr>
              <a:t>Бидејќи температурата одела надолу во тој период.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sz="2000" dirty="0">
                <a:solidFill>
                  <a:srgbClr val="002060"/>
                </a:solidFill>
              </a:rPr>
              <a:t>Во текот на тој период температурата била ниска и јаглеродниот диоксид исто така.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sz="2000" dirty="0">
                <a:solidFill>
                  <a:srgbClr val="002060"/>
                </a:solidFill>
              </a:rPr>
              <a:t> 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sz="2000" dirty="0">
                <a:solidFill>
                  <a:srgbClr val="002060"/>
                </a:solidFill>
              </a:rPr>
              <a:t>Код 9: 	Без одговор.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72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343400" y="6657975"/>
            <a:ext cx="4572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en-US" sz="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31" name="Rectangle 1"/>
          <p:cNvSpPr>
            <a:spLocks noChangeArrowheads="1"/>
          </p:cNvSpPr>
          <p:nvPr/>
        </p:nvSpPr>
        <p:spPr bwMode="auto">
          <a:xfrm>
            <a:off x="152400" y="152400"/>
            <a:ext cx="8763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3. </a:t>
            </a:r>
            <a:r>
              <a:rPr lang="en-US" altLang="en-US" dirty="0" err="1">
                <a:solidFill>
                  <a:srgbClr val="002060"/>
                </a:solidFill>
              </a:rPr>
              <a:t>Андреј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инсистира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својот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заклучок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дека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покачувањето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просечната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температура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во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земјината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атмосфера</a:t>
            </a:r>
            <a:r>
              <a:rPr lang="en-US" altLang="en-US" dirty="0">
                <a:solidFill>
                  <a:srgbClr val="002060"/>
                </a:solidFill>
              </a:rPr>
              <a:t> е </a:t>
            </a:r>
            <a:r>
              <a:rPr lang="en-US" altLang="en-US" dirty="0" err="1">
                <a:solidFill>
                  <a:srgbClr val="002060"/>
                </a:solidFill>
              </a:rPr>
              <a:t>последица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зголемувањето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испуштањето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јаглерод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диоксид</a:t>
            </a:r>
            <a:r>
              <a:rPr lang="en-US" altLang="en-US" dirty="0">
                <a:solidFill>
                  <a:srgbClr val="002060"/>
                </a:solidFill>
              </a:rPr>
              <a:t>. </a:t>
            </a:r>
            <a:r>
              <a:rPr lang="en-US" altLang="en-US" dirty="0" err="1">
                <a:solidFill>
                  <a:srgbClr val="002060"/>
                </a:solidFill>
              </a:rPr>
              <a:t>Но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mk-MK" altLang="en-US" dirty="0">
                <a:solidFill>
                  <a:srgbClr val="002060"/>
                </a:solidFill>
              </a:rPr>
              <a:t>Бојан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мисли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дека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неговиот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заклучок</a:t>
            </a:r>
            <a:r>
              <a:rPr lang="en-US" altLang="en-US" dirty="0">
                <a:solidFill>
                  <a:srgbClr val="002060"/>
                </a:solidFill>
              </a:rPr>
              <a:t> е </a:t>
            </a:r>
            <a:r>
              <a:rPr lang="en-US" altLang="en-US" dirty="0" err="1">
                <a:solidFill>
                  <a:srgbClr val="002060"/>
                </a:solidFill>
              </a:rPr>
              <a:t>преран</a:t>
            </a:r>
            <a:r>
              <a:rPr lang="en-US" altLang="en-US" dirty="0">
                <a:solidFill>
                  <a:srgbClr val="002060"/>
                </a:solidFill>
              </a:rPr>
              <a:t>. Т</a:t>
            </a:r>
            <a:r>
              <a:rPr lang="mk-MK" altLang="en-US" dirty="0">
                <a:solidFill>
                  <a:srgbClr val="002060"/>
                </a:solidFill>
              </a:rPr>
              <a:t>ој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вели</a:t>
            </a:r>
            <a:r>
              <a:rPr lang="en-US" altLang="en-US" dirty="0">
                <a:solidFill>
                  <a:srgbClr val="002060"/>
                </a:solidFill>
              </a:rPr>
              <a:t>: ,,</a:t>
            </a:r>
            <a:r>
              <a:rPr lang="en-US" altLang="en-US" dirty="0" err="1">
                <a:solidFill>
                  <a:srgbClr val="002060"/>
                </a:solidFill>
              </a:rPr>
              <a:t>Пред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да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го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прифатиш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заклучокот</a:t>
            </a:r>
            <a:r>
              <a:rPr lang="en-US" altLang="en-US" dirty="0">
                <a:solidFill>
                  <a:srgbClr val="002060"/>
                </a:solidFill>
              </a:rPr>
              <a:t>, </a:t>
            </a:r>
            <a:r>
              <a:rPr lang="en-US" altLang="en-US" dirty="0" err="1">
                <a:solidFill>
                  <a:srgbClr val="002060"/>
                </a:solidFill>
              </a:rPr>
              <a:t>ти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мораш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да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си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сигурен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дека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другите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промени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во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атмосферата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не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можат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да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влијаат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врз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ефектот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стаклената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градина</a:t>
            </a:r>
            <a:r>
              <a:rPr lang="en-US" altLang="en-US" dirty="0">
                <a:solidFill>
                  <a:srgbClr val="002060"/>
                </a:solidFill>
              </a:rPr>
              <a:t>”.</a:t>
            </a:r>
            <a:endParaRPr lang="mk-MK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en-AU" altLang="en-US" dirty="0" err="1">
                <a:solidFill>
                  <a:srgbClr val="002060"/>
                </a:solidFill>
              </a:rPr>
              <a:t>Напиши</a:t>
            </a:r>
            <a:r>
              <a:rPr lang="en-AU" altLang="en-US" dirty="0">
                <a:solidFill>
                  <a:srgbClr val="002060"/>
                </a:solidFill>
              </a:rPr>
              <a:t> </a:t>
            </a:r>
            <a:r>
              <a:rPr lang="en-AU" altLang="en-US" dirty="0" err="1">
                <a:solidFill>
                  <a:srgbClr val="002060"/>
                </a:solidFill>
              </a:rPr>
              <a:t>една</a:t>
            </a:r>
            <a:r>
              <a:rPr lang="en-AU" altLang="en-US" dirty="0">
                <a:solidFill>
                  <a:srgbClr val="002060"/>
                </a:solidFill>
              </a:rPr>
              <a:t> </a:t>
            </a:r>
            <a:r>
              <a:rPr lang="en-AU" altLang="en-US" dirty="0" err="1">
                <a:solidFill>
                  <a:srgbClr val="002060"/>
                </a:solidFill>
              </a:rPr>
              <a:t>од</a:t>
            </a:r>
            <a:r>
              <a:rPr lang="en-AU" altLang="en-US" dirty="0">
                <a:solidFill>
                  <a:srgbClr val="002060"/>
                </a:solidFill>
              </a:rPr>
              <a:t> </a:t>
            </a:r>
            <a:r>
              <a:rPr lang="en-AU" altLang="en-US" dirty="0" err="1">
                <a:solidFill>
                  <a:srgbClr val="002060"/>
                </a:solidFill>
              </a:rPr>
              <a:t>промените</a:t>
            </a:r>
            <a:r>
              <a:rPr lang="en-AU" altLang="en-US" dirty="0">
                <a:solidFill>
                  <a:srgbClr val="002060"/>
                </a:solidFill>
              </a:rPr>
              <a:t> </a:t>
            </a:r>
            <a:r>
              <a:rPr lang="en-AU" altLang="en-US" dirty="0" err="1">
                <a:solidFill>
                  <a:srgbClr val="002060"/>
                </a:solidFill>
              </a:rPr>
              <a:t>на</a:t>
            </a:r>
            <a:r>
              <a:rPr lang="en-AU" altLang="en-US" dirty="0">
                <a:solidFill>
                  <a:srgbClr val="002060"/>
                </a:solidFill>
              </a:rPr>
              <a:t> </a:t>
            </a:r>
            <a:r>
              <a:rPr lang="en-AU" altLang="en-US" dirty="0" err="1">
                <a:solidFill>
                  <a:srgbClr val="002060"/>
                </a:solidFill>
              </a:rPr>
              <a:t>кои</a:t>
            </a:r>
            <a:r>
              <a:rPr lang="en-AU" altLang="en-US" dirty="0">
                <a:solidFill>
                  <a:srgbClr val="002060"/>
                </a:solidFill>
              </a:rPr>
              <a:t> </a:t>
            </a:r>
            <a:r>
              <a:rPr lang="en-AU" altLang="en-US" dirty="0" err="1">
                <a:solidFill>
                  <a:srgbClr val="002060"/>
                </a:solidFill>
              </a:rPr>
              <a:t>мисли</a:t>
            </a:r>
            <a:r>
              <a:rPr lang="en-AU" altLang="en-US" dirty="0">
                <a:solidFill>
                  <a:srgbClr val="002060"/>
                </a:solidFill>
              </a:rPr>
              <a:t> </a:t>
            </a:r>
            <a:r>
              <a:rPr lang="mk-MK" altLang="en-US" dirty="0">
                <a:solidFill>
                  <a:srgbClr val="002060"/>
                </a:solidFill>
              </a:rPr>
              <a:t>Бојан</a:t>
            </a:r>
            <a:r>
              <a:rPr lang="en-AU" altLang="en-US" dirty="0">
                <a:solidFill>
                  <a:srgbClr val="002060"/>
                </a:solidFill>
              </a:rPr>
              <a:t>!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 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altLang="en-US" b="1" i="1" dirty="0" err="1">
                <a:solidFill>
                  <a:srgbClr val="002060"/>
                </a:solidFill>
              </a:rPr>
              <a:t>Цел</a:t>
            </a:r>
            <a:r>
              <a:rPr lang="en-US" altLang="en-US" b="1" i="1" dirty="0">
                <a:solidFill>
                  <a:srgbClr val="002060"/>
                </a:solidFill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</a:rPr>
              <a:t>кредит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altLang="en-US" dirty="0" err="1">
                <a:solidFill>
                  <a:srgbClr val="002060"/>
                </a:solidFill>
              </a:rPr>
              <a:t>Код</a:t>
            </a:r>
            <a:r>
              <a:rPr lang="en-US" altLang="en-US" dirty="0">
                <a:solidFill>
                  <a:srgbClr val="002060"/>
                </a:solidFill>
              </a:rPr>
              <a:t> 11: 	</a:t>
            </a:r>
            <a:r>
              <a:rPr lang="en-US" altLang="en-US" dirty="0" err="1">
                <a:solidFill>
                  <a:srgbClr val="002060"/>
                </a:solidFill>
              </a:rPr>
              <a:t>Се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однесува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промената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енергијата</a:t>
            </a:r>
            <a:r>
              <a:rPr lang="en-US" altLang="en-US" dirty="0">
                <a:solidFill>
                  <a:srgbClr val="002060"/>
                </a:solidFill>
              </a:rPr>
              <a:t>/</a:t>
            </a:r>
            <a:r>
              <a:rPr lang="en-US" altLang="en-US" dirty="0" err="1">
                <a:solidFill>
                  <a:srgbClr val="002060"/>
                </a:solidFill>
              </a:rPr>
              <a:t>радијацијата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што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доаѓа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од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Сонцето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Сонцето може да топли и можеби земјата ја менува позицијата (положбата);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Можеби има промени во енергијата рефлектирани назад од Земјата.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 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altLang="en-US" dirty="0" err="1">
                <a:solidFill>
                  <a:srgbClr val="002060"/>
                </a:solidFill>
              </a:rPr>
              <a:t>Код</a:t>
            </a:r>
            <a:r>
              <a:rPr lang="en-US" altLang="en-US" dirty="0">
                <a:solidFill>
                  <a:srgbClr val="002060"/>
                </a:solidFill>
              </a:rPr>
              <a:t> 12: 	</a:t>
            </a:r>
            <a:r>
              <a:rPr lang="en-US" altLang="en-US" dirty="0" err="1">
                <a:solidFill>
                  <a:srgbClr val="002060"/>
                </a:solidFill>
              </a:rPr>
              <a:t>Се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однесува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природна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компонента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или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потенцијален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загадувач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Промена на количината на вода која испарува во воздухот;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Промена во облаците;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Промена на зачестеноста на работите како вулкански ерупции;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Промена на атмосферско загадување (гас, гориво);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Количината на исфрлени гасови можеби пораснала;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Можеби бројот на автомобили ќе се промени;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Нивито на озон можеби ќе се промени.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81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4343400" y="6657975"/>
            <a:ext cx="4572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en-US" sz="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5" name="Rectangle 1"/>
          <p:cNvSpPr>
            <a:spLocks noChangeArrowheads="1"/>
          </p:cNvSpPr>
          <p:nvPr/>
        </p:nvSpPr>
        <p:spPr bwMode="auto">
          <a:xfrm>
            <a:off x="323850" y="428625"/>
            <a:ext cx="84963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  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altLang="en-US" b="1" i="1" dirty="0" err="1">
                <a:solidFill>
                  <a:srgbClr val="002060"/>
                </a:solidFill>
              </a:rPr>
              <a:t>Нема</a:t>
            </a:r>
            <a:r>
              <a:rPr lang="en-US" altLang="en-US" b="1" i="1" dirty="0">
                <a:solidFill>
                  <a:srgbClr val="002060"/>
                </a:solidFill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</a:rPr>
              <a:t>кредит</a:t>
            </a:r>
            <a:endParaRPr lang="en-US" altLang="en-US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b="1" dirty="0">
                <a:solidFill>
                  <a:srgbClr val="002060"/>
                </a:solidFill>
              </a:rPr>
              <a:t> 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altLang="en-US" dirty="0" err="1">
                <a:solidFill>
                  <a:srgbClr val="002060"/>
                </a:solidFill>
              </a:rPr>
              <a:t>Код</a:t>
            </a:r>
            <a:r>
              <a:rPr lang="en-US" altLang="en-US" dirty="0">
                <a:solidFill>
                  <a:srgbClr val="002060"/>
                </a:solidFill>
              </a:rPr>
              <a:t> 01: 	</a:t>
            </a:r>
            <a:r>
              <a:rPr lang="en-US" altLang="en-US" dirty="0" err="1">
                <a:solidFill>
                  <a:srgbClr val="002060"/>
                </a:solidFill>
              </a:rPr>
              <a:t>Се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однесува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промена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која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влијае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концентрацијата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 </a:t>
            </a:r>
            <a:r>
              <a:rPr lang="en-US" altLang="en-US" dirty="0" err="1">
                <a:solidFill>
                  <a:srgbClr val="002060"/>
                </a:solidFill>
              </a:rPr>
              <a:t>јаглеродниот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диоксид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Чистење на дождовни шуми;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Количината на  која е пуштена;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Повеќе фосилни горива се употребуваат;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Пораст на загаденост.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 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altLang="en-US" dirty="0" err="1">
                <a:solidFill>
                  <a:srgbClr val="002060"/>
                </a:solidFill>
              </a:rPr>
              <a:t>Код</a:t>
            </a:r>
            <a:r>
              <a:rPr lang="en-US" altLang="en-US" dirty="0">
                <a:solidFill>
                  <a:srgbClr val="002060"/>
                </a:solidFill>
              </a:rPr>
              <a:t> 02: 	</a:t>
            </a:r>
            <a:r>
              <a:rPr lang="en-US" altLang="en-US" dirty="0" err="1">
                <a:solidFill>
                  <a:srgbClr val="002060"/>
                </a:solidFill>
              </a:rPr>
              <a:t>Се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однесува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неспецифична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промена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Вештачко ѓубре;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Спрејови;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Какво е времето.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 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Код 03: 	Други неточни промени или други неточни одговори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Количината на оксиген;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Нитроген;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Озонската дупка се зголемува.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 </a:t>
            </a: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mk-MK" altLang="en-US" dirty="0">
                <a:solidFill>
                  <a:srgbClr val="002060"/>
                </a:solidFill>
              </a:rPr>
              <a:t>Код 99: 	Без одговор.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89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87687"/>
            <a:ext cx="60007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0" y="1973619"/>
            <a:ext cx="1309093" cy="292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Влезен простор</a:t>
            </a:r>
            <a:endParaRPr kumimoji="0" lang="mk-MK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90800" y="3169161"/>
            <a:ext cx="880467" cy="3508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Шанк</a:t>
            </a:r>
            <a:endParaRPr kumimoji="0" lang="mk-MK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89214" y="2942655"/>
            <a:ext cx="1003697" cy="490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Простор за седење</a:t>
            </a:r>
            <a:endParaRPr kumimoji="0" lang="mk-MK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8200" y="4060492"/>
            <a:ext cx="1307306" cy="292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Влезен простор</a:t>
            </a:r>
            <a:endParaRPr kumimoji="0" lang="mk-MK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5800" y="153397"/>
            <a:ext cx="8382000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43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43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43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43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43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43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43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43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43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3138" algn="l"/>
              </a:tabLst>
            </a:pPr>
            <a:r>
              <a:rPr kumimoji="0" lang="mk-MK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СЛАТКАРНИЦА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3138" algn="l"/>
              </a:tabLst>
            </a:pPr>
            <a:r>
              <a:rPr kumimoji="0" lang="mk-MK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Ова е план на слаткарницата на Марија. Таа планира да ја реновира.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3138" algn="l"/>
              </a:tabLst>
            </a:pPr>
            <a:r>
              <a:rPr kumimoji="0" lang="mk-MK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Просторот за служење е окружен со шанк.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3138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Влезна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врата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3138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85800" y="106680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85800" y="5114091"/>
            <a:ext cx="74676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k-MK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Напомена: Секое квадратче на оваа мрежа има димензија 0,5 метри</a:t>
            </a:r>
            <a:endParaRPr kumimoji="0" lang="mk-MK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63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k-MK" sz="1600" b="1" dirty="0"/>
              <a:t>Прашање 1:</a:t>
            </a:r>
            <a:r>
              <a:rPr lang="en-US" sz="1600" b="1" dirty="0"/>
              <a:t>					               </a:t>
            </a:r>
            <a:endParaRPr lang="en-US" sz="1600" dirty="0"/>
          </a:p>
          <a:p>
            <a:pPr marL="0" indent="0">
              <a:buNone/>
            </a:pPr>
            <a:r>
              <a:rPr lang="mk-MK" sz="1600" dirty="0"/>
              <a:t>Марија сака да стави нова лајсна по должина на надворешниот раб-ивица на шанкот. Колкава е вкупната должина на лајсна која и´ е потребна за тоа. Прикажи ја постапката на твојата работа.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.................................................................................................................................  </a:t>
            </a:r>
          </a:p>
          <a:p>
            <a:pPr marL="0" indent="0">
              <a:buNone/>
            </a:pPr>
            <a:r>
              <a:rPr lang="en-US" sz="1600" dirty="0"/>
              <a:t> .................................................................................................................................  </a:t>
            </a:r>
          </a:p>
          <a:p>
            <a:pPr marL="0" indent="0">
              <a:buNone/>
            </a:pPr>
            <a:r>
              <a:rPr lang="en-US" sz="1600" dirty="0"/>
              <a:t>  </a:t>
            </a:r>
          </a:p>
          <a:p>
            <a:pPr marL="0" indent="0">
              <a:buNone/>
            </a:pPr>
            <a:r>
              <a:rPr lang="mk-MK" sz="1600" b="1" dirty="0"/>
              <a:t>БОДИРАЊЕ (1)</a:t>
            </a:r>
            <a:endParaRPr lang="en-US" sz="1600" dirty="0"/>
          </a:p>
          <a:p>
            <a:pPr marL="0" indent="0">
              <a:buNone/>
            </a:pPr>
            <a:r>
              <a:rPr lang="mk-MK" sz="1600" dirty="0"/>
              <a:t> </a:t>
            </a:r>
            <a:endParaRPr lang="en-US" sz="1600" dirty="0"/>
          </a:p>
          <a:p>
            <a:pPr marL="0" indent="0">
              <a:buNone/>
            </a:pPr>
            <a:r>
              <a:rPr lang="mk-MK" sz="1600" b="1" i="1" dirty="0"/>
              <a:t>Максимален број бодови</a:t>
            </a:r>
            <a:endParaRPr lang="en-US" sz="1600" dirty="0"/>
          </a:p>
          <a:p>
            <a:pPr marL="0" indent="0">
              <a:buNone/>
            </a:pPr>
            <a:r>
              <a:rPr lang="mk-MK" sz="1600" dirty="0"/>
              <a:t>Код 2: Од 4,5</a:t>
            </a:r>
            <a:r>
              <a:rPr lang="en-US" sz="1600" dirty="0"/>
              <a:t> </a:t>
            </a:r>
            <a:r>
              <a:rPr lang="mk-MK" sz="1600" dirty="0"/>
              <a:t>до 4,55 (м, или метри, со или без мерни единици)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mk-MK" sz="1600" b="1" i="1" dirty="0"/>
              <a:t>Делумен број бодови</a:t>
            </a:r>
            <a:endParaRPr lang="en-US" sz="1600" dirty="0"/>
          </a:p>
          <a:p>
            <a:pPr marL="0" indent="0">
              <a:buNone/>
            </a:pPr>
            <a:r>
              <a:rPr lang="mk-MK" sz="1600" dirty="0"/>
              <a:t>Код 1: Одговори кои укажуваат на правилна постапка (како што е примена на Питагорина теорема или читање на размер) но со некоја грешка, како што е погрешно користење на размер или погрешно сметање)</a:t>
            </a:r>
            <a:endParaRPr lang="en-US" sz="1600" dirty="0"/>
          </a:p>
          <a:p>
            <a:pPr marL="0" lvl="0" indent="0">
              <a:buNone/>
            </a:pPr>
            <a:r>
              <a:rPr lang="mk-MK" sz="1600" dirty="0"/>
              <a:t>Од 9 до 9,1 (не е користен размер)</a:t>
            </a:r>
            <a:endParaRPr lang="en-US" sz="1600" dirty="0"/>
          </a:p>
          <a:p>
            <a:pPr marL="0" indent="0">
              <a:buNone/>
            </a:pPr>
            <a:r>
              <a:rPr lang="mk-MK" sz="1600" dirty="0"/>
              <a:t>2,5 м (или 5 единици).</a:t>
            </a:r>
            <a:r>
              <a:rPr lang="en-US" sz="1600" dirty="0"/>
              <a:t> </a:t>
            </a:r>
            <a:r>
              <a:rPr lang="mk-MK" sz="1600" dirty="0"/>
              <a:t>Применета е Питагорина теорема за пресметување на хипотенузата од 5 единици (2,5 метри) но без додавање на две должини на работ-ивицата.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mk-MK" sz="1600" b="1" i="1" dirty="0"/>
              <a:t>Без бодови</a:t>
            </a:r>
            <a:endParaRPr lang="en-US" sz="1600" dirty="0"/>
          </a:p>
          <a:p>
            <a:pPr marL="0" indent="0">
              <a:buNone/>
            </a:pPr>
            <a:r>
              <a:rPr lang="mk-MK" sz="1600" dirty="0"/>
              <a:t>Код 0: Други одговори</a:t>
            </a:r>
            <a:endParaRPr lang="en-US" sz="1600" dirty="0"/>
          </a:p>
          <a:p>
            <a:pPr marL="0" indent="0">
              <a:buNone/>
            </a:pPr>
            <a:r>
              <a:rPr lang="mk-MK" sz="1600" dirty="0"/>
              <a:t>Код 9: Без одговори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330200"/>
            <a:ext cx="8763000" cy="584200"/>
          </a:xfrm>
        </p:spPr>
        <p:txBody>
          <a:bodyPr>
            <a:noAutofit/>
          </a:bodyPr>
          <a:lstStyle/>
          <a:p>
            <a:pPr eaLnBrk="1" hangingPunct="1"/>
            <a:r>
              <a:rPr lang="mk-MK" altLang="mk-MK" sz="4000" b="1" dirty="0"/>
              <a:t>Клучни компетенции</a:t>
            </a:r>
            <a:br>
              <a:rPr lang="sr-Latn-CS" altLang="mk-MK" sz="4000" b="1" dirty="0"/>
            </a:br>
            <a:endParaRPr lang="en-US" altLang="mk-MK" sz="4000" b="1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mk-MK" altLang="mk-MK" sz="2400" dirty="0"/>
              <a:t>Компетенција за писменост</a:t>
            </a:r>
            <a:endParaRPr lang="en-US" altLang="mk-MK" sz="2400" dirty="0"/>
          </a:p>
          <a:p>
            <a:r>
              <a:rPr lang="mk-MK" altLang="mk-MK" sz="2400" dirty="0"/>
              <a:t>Јазична компетенција</a:t>
            </a:r>
            <a:endParaRPr lang="en-US" altLang="mk-MK" sz="2400" dirty="0"/>
          </a:p>
          <a:p>
            <a:r>
              <a:rPr lang="mk-MK" altLang="mk-MK" sz="2400" dirty="0"/>
              <a:t>Математичка компетенција и компетенции за наука, технологија и инженерство</a:t>
            </a:r>
            <a:endParaRPr lang="en-US" altLang="mk-MK" sz="2400" dirty="0"/>
          </a:p>
          <a:p>
            <a:r>
              <a:rPr lang="mk-MK" altLang="mk-MK" sz="2400" dirty="0"/>
              <a:t>Дигитална компетенција</a:t>
            </a:r>
            <a:endParaRPr lang="en-US" altLang="mk-MK" sz="2400" dirty="0"/>
          </a:p>
          <a:p>
            <a:r>
              <a:rPr lang="mk-MK" altLang="mk-MK" sz="2400" dirty="0"/>
              <a:t>Лични и општествени компетенции и компетенција за учење</a:t>
            </a:r>
          </a:p>
          <a:p>
            <a:r>
              <a:rPr lang="mk-MK" altLang="mk-MK" sz="2400" dirty="0"/>
              <a:t>Граѓанска компетенција</a:t>
            </a:r>
            <a:endParaRPr lang="en-US" altLang="mk-MK" sz="2400" dirty="0"/>
          </a:p>
          <a:p>
            <a:r>
              <a:rPr lang="mk-MK" altLang="mk-MK" sz="2400" dirty="0"/>
              <a:t>Претприемачка компетенција</a:t>
            </a:r>
            <a:endParaRPr lang="en-US" altLang="mk-MK" sz="2400" dirty="0"/>
          </a:p>
          <a:p>
            <a:r>
              <a:rPr lang="mk-MK" altLang="mk-MK" sz="2400" dirty="0"/>
              <a:t>Компетенција за културолошка свесност и изразување</a:t>
            </a:r>
            <a:endParaRPr lang="sr-Latn-CS" altLang="mk-MK" sz="2400" dirty="0"/>
          </a:p>
        </p:txBody>
      </p:sp>
      <p:sp>
        <p:nvSpPr>
          <p:cNvPr id="4" name="Rectangle 3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73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534400" cy="6477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mk-MK" b="1" dirty="0"/>
              <a:t>Прашање 2: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mk-MK" dirty="0"/>
              <a:t>Марија исто така има намера да стави и нов под во својата продавница. Колку е вкупната површина на под во работилницата, исклучувајки го попатниот простор и шанкот? Прикажи ја постапката на твојата работа.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.................................................................................................................................  </a:t>
            </a:r>
          </a:p>
          <a:p>
            <a:pPr marL="0" indent="0">
              <a:buNone/>
            </a:pPr>
            <a:r>
              <a:rPr lang="en-US" dirty="0"/>
              <a:t> .................................................................................................................................  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mk-MK" b="1" dirty="0"/>
              <a:t>БОДИРАЊЕ (2)</a:t>
            </a:r>
            <a:endParaRPr lang="en-US" dirty="0"/>
          </a:p>
          <a:p>
            <a:pPr marL="0" indent="0">
              <a:buNone/>
            </a:pPr>
            <a:r>
              <a:rPr lang="mk-MK" b="1" i="1" dirty="0"/>
              <a:t>Максимален број бодови</a:t>
            </a:r>
            <a:endParaRPr lang="en-US" dirty="0"/>
          </a:p>
          <a:p>
            <a:pPr marL="0" indent="0">
              <a:buNone/>
            </a:pPr>
            <a:r>
              <a:rPr lang="mk-MK" dirty="0"/>
              <a:t>Код 2: 31,5 (со или без мерни единици)</a:t>
            </a:r>
            <a:endParaRPr lang="en-US" dirty="0"/>
          </a:p>
          <a:p>
            <a:pPr marL="0" indent="0">
              <a:buNone/>
            </a:pPr>
            <a:r>
              <a:rPr lang="mk-MK" b="1" i="1" dirty="0"/>
              <a:t>Делумен број бодови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Код</a:t>
            </a:r>
            <a:r>
              <a:rPr lang="en-US" dirty="0"/>
              <a:t> 1: 	126. </a:t>
            </a:r>
            <a:endParaRPr lang="mk-MK" dirty="0"/>
          </a:p>
          <a:p>
            <a:pPr marL="0" indent="0">
              <a:buNone/>
            </a:pPr>
            <a:r>
              <a:rPr lang="en-US" i="1" dirty="0"/>
              <a:t>(</a:t>
            </a:r>
            <a:r>
              <a:rPr lang="en-US" i="1" dirty="0" err="1"/>
              <a:t>Одговор</a:t>
            </a:r>
            <a:r>
              <a:rPr lang="en-US" i="1" dirty="0"/>
              <a:t> </a:t>
            </a:r>
            <a:r>
              <a:rPr lang="en-US" i="1" dirty="0" err="1"/>
              <a:t>кој</a:t>
            </a:r>
            <a:r>
              <a:rPr lang="en-US" i="1" dirty="0"/>
              <a:t> </a:t>
            </a:r>
            <a:r>
              <a:rPr lang="en-US" i="1" dirty="0" err="1"/>
              <a:t>укажува</a:t>
            </a:r>
            <a:r>
              <a:rPr lang="en-US" i="1" dirty="0"/>
              <a:t> </a:t>
            </a:r>
            <a:r>
              <a:rPr lang="en-US" i="1" dirty="0" err="1"/>
              <a:t>на</a:t>
            </a:r>
            <a:r>
              <a:rPr lang="en-US" i="1" dirty="0"/>
              <a:t> </a:t>
            </a:r>
            <a:r>
              <a:rPr lang="en-US" i="1" dirty="0" err="1"/>
              <a:t>правилно</a:t>
            </a:r>
            <a:r>
              <a:rPr lang="en-US" i="1" dirty="0"/>
              <a:t> </a:t>
            </a:r>
            <a:r>
              <a:rPr lang="en-US" i="1" dirty="0" err="1"/>
              <a:t>пресметување</a:t>
            </a:r>
            <a:r>
              <a:rPr lang="en-US" i="1" dirty="0"/>
              <a:t> </a:t>
            </a:r>
            <a:r>
              <a:rPr lang="en-US" i="1" dirty="0" err="1"/>
              <a:t>на</a:t>
            </a:r>
            <a:r>
              <a:rPr lang="en-US" i="1" dirty="0"/>
              <a:t> </a:t>
            </a:r>
            <a:r>
              <a:rPr lang="en-US" i="1" dirty="0" err="1"/>
              <a:t>површината</a:t>
            </a:r>
            <a:r>
              <a:rPr lang="en-US" i="1" dirty="0"/>
              <a:t> </a:t>
            </a:r>
            <a:r>
              <a:rPr lang="en-US" i="1" dirty="0" err="1"/>
              <a:t>но</a:t>
            </a:r>
            <a:r>
              <a:rPr lang="en-US" i="1" dirty="0"/>
              <a:t> </a:t>
            </a:r>
            <a:r>
              <a:rPr lang="en-US" i="1" dirty="0" err="1"/>
              <a:t>не</a:t>
            </a:r>
            <a:r>
              <a:rPr lang="en-US" i="1" dirty="0"/>
              <a:t> е </a:t>
            </a:r>
            <a:r>
              <a:rPr lang="en-US" i="1" dirty="0" err="1"/>
              <a:t>користен</a:t>
            </a:r>
            <a:r>
              <a:rPr lang="en-US" i="1" dirty="0"/>
              <a:t> </a:t>
            </a:r>
            <a:r>
              <a:rPr lang="en-US" i="1" dirty="0" err="1"/>
              <a:t>размерот</a:t>
            </a:r>
            <a:r>
              <a:rPr lang="en-US" i="1" dirty="0"/>
              <a:t> </a:t>
            </a:r>
            <a:r>
              <a:rPr lang="en-US" i="1" dirty="0" err="1"/>
              <a:t>за</a:t>
            </a:r>
            <a:r>
              <a:rPr lang="en-US" i="1" dirty="0"/>
              <a:t> </a:t>
            </a:r>
            <a:r>
              <a:rPr lang="en-US" i="1" dirty="0" err="1"/>
              <a:t>да</a:t>
            </a:r>
            <a:r>
              <a:rPr lang="en-US" i="1" dirty="0"/>
              <a:t> </a:t>
            </a:r>
            <a:r>
              <a:rPr lang="en-US" i="1" dirty="0" err="1"/>
              <a:t>се</a:t>
            </a:r>
            <a:r>
              <a:rPr lang="en-US" i="1" dirty="0"/>
              <a:t> </a:t>
            </a:r>
            <a:r>
              <a:rPr lang="en-US" i="1" dirty="0" err="1"/>
              <a:t>дојде</a:t>
            </a:r>
            <a:r>
              <a:rPr lang="en-US" i="1" dirty="0"/>
              <a:t> </a:t>
            </a:r>
            <a:r>
              <a:rPr lang="en-US" i="1" dirty="0" err="1"/>
              <a:t>до</a:t>
            </a:r>
            <a:r>
              <a:rPr lang="en-US" i="1" dirty="0"/>
              <a:t> </a:t>
            </a:r>
            <a:r>
              <a:rPr lang="en-US" i="1" dirty="0" err="1"/>
              <a:t>вистинската</a:t>
            </a:r>
            <a:r>
              <a:rPr lang="en-US" i="1" dirty="0"/>
              <a:t> </a:t>
            </a:r>
            <a:r>
              <a:rPr lang="en-US" i="1" dirty="0" err="1"/>
              <a:t>вредност</a:t>
            </a:r>
            <a:r>
              <a:rPr lang="en-US" i="1" dirty="0"/>
              <a:t>)  </a:t>
            </a:r>
            <a:endParaRPr lang="en-US" dirty="0"/>
          </a:p>
          <a:p>
            <a:pPr marL="0" lvl="0" indent="0">
              <a:buNone/>
            </a:pPr>
            <a:r>
              <a:rPr lang="en-US" dirty="0"/>
              <a:t>7,5 · 5 (=37,5) – 3 · 2,5 (=7.5) – ½ · 2 · 1,5 (=1,5) = 28,5 m</a:t>
            </a:r>
            <a:r>
              <a:rPr lang="en-US" baseline="30000" dirty="0"/>
              <a:t>2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mk-MK" i="1" dirty="0"/>
          </a:p>
          <a:p>
            <a:pPr marL="0" lvl="0" indent="0">
              <a:buNone/>
            </a:pPr>
            <a:r>
              <a:rPr lang="en-US" i="1" dirty="0"/>
              <a:t>(</a:t>
            </a:r>
            <a:r>
              <a:rPr lang="en-US" i="1" dirty="0" err="1"/>
              <a:t>Одземање</a:t>
            </a:r>
            <a:r>
              <a:rPr lang="en-US" i="1" dirty="0"/>
              <a:t> </a:t>
            </a:r>
            <a:r>
              <a:rPr lang="en-US" i="1" dirty="0" err="1"/>
              <a:t>наместо</a:t>
            </a:r>
            <a:r>
              <a:rPr lang="en-US" i="1" dirty="0"/>
              <a:t> </a:t>
            </a:r>
            <a:r>
              <a:rPr lang="en-US" i="1" dirty="0" err="1"/>
              <a:t>додавање</a:t>
            </a:r>
            <a:r>
              <a:rPr lang="en-US" i="1" dirty="0"/>
              <a:t> </a:t>
            </a:r>
            <a:r>
              <a:rPr lang="en-US" i="1" dirty="0" err="1"/>
              <a:t>на</a:t>
            </a:r>
            <a:r>
              <a:rPr lang="en-US" i="1" dirty="0"/>
              <a:t> </a:t>
            </a:r>
            <a:r>
              <a:rPr lang="en-US" i="1" dirty="0" err="1"/>
              <a:t>површината</a:t>
            </a:r>
            <a:r>
              <a:rPr lang="en-US" i="1" dirty="0"/>
              <a:t> </a:t>
            </a:r>
            <a:r>
              <a:rPr lang="en-US" i="1" dirty="0" err="1"/>
              <a:t>на</a:t>
            </a:r>
            <a:r>
              <a:rPr lang="en-US" i="1" dirty="0"/>
              <a:t> </a:t>
            </a:r>
            <a:r>
              <a:rPr lang="en-US" i="1" dirty="0" err="1"/>
              <a:t>триаголникот</a:t>
            </a:r>
            <a:r>
              <a:rPr lang="en-US" i="1" dirty="0"/>
              <a:t> </a:t>
            </a:r>
            <a:r>
              <a:rPr lang="en-US" i="1" dirty="0" err="1"/>
              <a:t>кога</a:t>
            </a:r>
            <a:r>
              <a:rPr lang="en-US" i="1" dirty="0"/>
              <a:t> </a:t>
            </a:r>
            <a:r>
              <a:rPr lang="en-US" i="1" dirty="0" err="1"/>
              <a:t>вкупната</a:t>
            </a:r>
            <a:r>
              <a:rPr lang="en-US" i="1" dirty="0"/>
              <a:t> </a:t>
            </a:r>
            <a:r>
              <a:rPr lang="en-US" i="1" dirty="0" err="1"/>
              <a:t>површина</a:t>
            </a:r>
            <a:r>
              <a:rPr lang="en-US" i="1" dirty="0"/>
              <a:t> </a:t>
            </a:r>
            <a:r>
              <a:rPr lang="en-US" i="1" dirty="0" err="1"/>
              <a:t>поделена</a:t>
            </a:r>
            <a:r>
              <a:rPr lang="en-US" i="1" dirty="0"/>
              <a:t> </a:t>
            </a:r>
            <a:r>
              <a:rPr lang="en-US" i="1" dirty="0" err="1"/>
              <a:t>на</a:t>
            </a:r>
            <a:r>
              <a:rPr lang="en-US" i="1" dirty="0"/>
              <a:t> </a:t>
            </a:r>
            <a:r>
              <a:rPr lang="en-US" i="1" dirty="0" err="1"/>
              <a:t>подповршини</a:t>
            </a:r>
            <a:r>
              <a:rPr lang="en-US" i="1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mk-MK" b="1" i="1" dirty="0"/>
              <a:t>Без бодови</a:t>
            </a:r>
            <a:endParaRPr lang="en-US" dirty="0"/>
          </a:p>
          <a:p>
            <a:pPr marL="0" indent="0">
              <a:buNone/>
            </a:pPr>
            <a:r>
              <a:rPr lang="mk-MK" dirty="0"/>
              <a:t>Код 0: Други одговори</a:t>
            </a:r>
            <a:endParaRPr lang="en-US" dirty="0"/>
          </a:p>
          <a:p>
            <a:pPr marL="0" indent="0">
              <a:buNone/>
            </a:pPr>
            <a:r>
              <a:rPr lang="mk-MK" dirty="0"/>
              <a:t>Код 9: Без одговор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09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736496" cy="70104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mk-MK" sz="4900" b="1" dirty="0"/>
              <a:t>Прашање 3:</a:t>
            </a:r>
          </a:p>
          <a:p>
            <a:pPr marL="0" indent="0">
              <a:buNone/>
            </a:pPr>
            <a:endParaRPr lang="mk-MK" b="1" dirty="0"/>
          </a:p>
          <a:p>
            <a:pPr marL="0" indent="0">
              <a:buNone/>
            </a:pPr>
            <a:endParaRPr lang="mk-MK" b="1" dirty="0"/>
          </a:p>
          <a:p>
            <a:pPr marL="0" indent="0">
              <a:buNone/>
            </a:pPr>
            <a:endParaRPr lang="mk-MK" b="1" dirty="0"/>
          </a:p>
          <a:p>
            <a:pPr marL="0" indent="0">
              <a:buNone/>
            </a:pPr>
            <a:endParaRPr lang="mk-MK" b="1" dirty="0"/>
          </a:p>
          <a:p>
            <a:pPr marL="0" indent="0">
              <a:buNone/>
            </a:pPr>
            <a:endParaRPr lang="mk-MK" b="1" dirty="0"/>
          </a:p>
          <a:p>
            <a:pPr marL="0" indent="0">
              <a:buNone/>
            </a:pPr>
            <a:endParaRPr lang="mk-MK" b="1" dirty="0"/>
          </a:p>
          <a:p>
            <a:pPr marL="0" indent="0">
              <a:buNone/>
            </a:pPr>
            <a:endParaRPr lang="mk-MK" b="1" dirty="0"/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r>
              <a:rPr lang="mk-MK" sz="4900" dirty="0"/>
              <a:t>Марија сака во својата продавница да постави гарнитури кои содржат маса и четири столици како што е прикажано на скицата погоре. Кругот ја претставува површината на под потребна за секоја гарнитура.</a:t>
            </a:r>
            <a:endParaRPr lang="en-US" sz="4900" dirty="0"/>
          </a:p>
          <a:p>
            <a:pPr marL="0" indent="0">
              <a:buNone/>
            </a:pPr>
            <a:r>
              <a:rPr lang="mk-MK" sz="4900" dirty="0"/>
              <a:t>За да имаат гостите доволно простор кога ќе седнат, секоја гарнитура (претставена со кругот) треба да се постави според следните ограничувања:</a:t>
            </a:r>
            <a:endParaRPr lang="en-US" sz="4900" dirty="0"/>
          </a:p>
          <a:p>
            <a:pPr marL="0" lvl="0" indent="0">
              <a:buNone/>
            </a:pPr>
            <a:r>
              <a:rPr lang="mk-MK" sz="4900" dirty="0"/>
              <a:t>Секоја гарнитура треба да се постави на раздалеченост најмалку 0,5 метри од зидовите.</a:t>
            </a:r>
            <a:endParaRPr lang="en-US" sz="4900" dirty="0"/>
          </a:p>
          <a:p>
            <a:pPr marL="0" lvl="0" indent="0">
              <a:buNone/>
            </a:pPr>
            <a:r>
              <a:rPr lang="mk-MK" sz="4900" dirty="0"/>
              <a:t>Секоја гарнитура треба да се постави на раздалеченост најмалку 0,5 метри од сотанатите гарнитури.</a:t>
            </a:r>
            <a:endParaRPr lang="en-US" sz="4900" dirty="0"/>
          </a:p>
          <a:p>
            <a:pPr marL="0" indent="0">
              <a:buNone/>
            </a:pPr>
            <a:r>
              <a:rPr lang="en-US" sz="4900" dirty="0"/>
              <a:t> </a:t>
            </a:r>
          </a:p>
          <a:p>
            <a:pPr marL="0" indent="0">
              <a:buNone/>
            </a:pPr>
            <a:r>
              <a:rPr lang="mk-MK" sz="4900" dirty="0"/>
              <a:t>Кој е максималниот број на гарнитури кои Марија може да ги постави во осенчениот простор за седење во својата продавница? (погледни го првиот мрежен план кој е на почетокот на задачата)</a:t>
            </a:r>
            <a:endParaRPr lang="en-US" sz="4900" dirty="0"/>
          </a:p>
          <a:p>
            <a:pPr marL="0" indent="0">
              <a:buNone/>
            </a:pPr>
            <a:r>
              <a:rPr lang="en-US" sz="4900" dirty="0" err="1"/>
              <a:t>Број</a:t>
            </a:r>
            <a:r>
              <a:rPr lang="en-US" sz="4900" dirty="0"/>
              <a:t> </a:t>
            </a:r>
            <a:r>
              <a:rPr lang="en-US" sz="4900" dirty="0" err="1"/>
              <a:t>на</a:t>
            </a:r>
            <a:r>
              <a:rPr lang="en-US" sz="4900" dirty="0"/>
              <a:t> </a:t>
            </a:r>
            <a:r>
              <a:rPr lang="en-US" sz="4900" dirty="0" err="1"/>
              <a:t>гарнитури</a:t>
            </a:r>
            <a:r>
              <a:rPr lang="en-US" sz="4900" dirty="0"/>
              <a:t>: ....................................   </a:t>
            </a:r>
          </a:p>
          <a:p>
            <a:pPr marL="0" indent="0">
              <a:buNone/>
            </a:pPr>
            <a:r>
              <a:rPr lang="mk-MK" sz="4900" dirty="0"/>
              <a:t> </a:t>
            </a:r>
            <a:endParaRPr lang="en-US" sz="4900" dirty="0"/>
          </a:p>
          <a:p>
            <a:pPr marL="0" indent="0">
              <a:buNone/>
            </a:pPr>
            <a:r>
              <a:rPr lang="mk-MK" sz="4900" dirty="0"/>
              <a:t> </a:t>
            </a:r>
            <a:endParaRPr lang="en-US" sz="4900" dirty="0"/>
          </a:p>
          <a:p>
            <a:pPr marL="0" indent="0">
              <a:buNone/>
            </a:pPr>
            <a:r>
              <a:rPr lang="mk-MK" sz="4900" b="1" i="1" dirty="0"/>
              <a:t>Максимален број бодови</a:t>
            </a:r>
            <a:endParaRPr lang="en-US" sz="4900" dirty="0"/>
          </a:p>
          <a:p>
            <a:pPr marL="0" indent="0">
              <a:buNone/>
            </a:pPr>
            <a:r>
              <a:rPr lang="en-US" sz="4900" dirty="0" err="1"/>
              <a:t>Код</a:t>
            </a:r>
            <a:r>
              <a:rPr lang="en-US" sz="4900" dirty="0"/>
              <a:t> 1:       4 </a:t>
            </a:r>
          </a:p>
          <a:p>
            <a:pPr marL="0" indent="0">
              <a:buNone/>
            </a:pPr>
            <a:r>
              <a:rPr lang="mk-MK" sz="4900" b="1" i="1" dirty="0"/>
              <a:t>Без бодови</a:t>
            </a:r>
            <a:endParaRPr lang="en-US" sz="4900" dirty="0"/>
          </a:p>
          <a:p>
            <a:pPr marL="0" indent="0">
              <a:buNone/>
            </a:pPr>
            <a:r>
              <a:rPr lang="en-US" sz="4900" dirty="0" err="1"/>
              <a:t>Kод</a:t>
            </a:r>
            <a:r>
              <a:rPr lang="en-US" sz="4900" dirty="0"/>
              <a:t> 0: </a:t>
            </a:r>
            <a:r>
              <a:rPr lang="en-US" sz="4900" dirty="0" err="1"/>
              <a:t>Други</a:t>
            </a:r>
            <a:r>
              <a:rPr lang="en-US" sz="4900" dirty="0"/>
              <a:t> </a:t>
            </a:r>
            <a:r>
              <a:rPr lang="en-US" sz="4900" dirty="0" err="1"/>
              <a:t>одговори</a:t>
            </a:r>
            <a:endParaRPr lang="en-US" sz="4900" dirty="0"/>
          </a:p>
          <a:p>
            <a:pPr marL="0" indent="0">
              <a:buNone/>
            </a:pPr>
            <a:r>
              <a:rPr lang="en-US" sz="4900" dirty="0" err="1"/>
              <a:t>Ko</a:t>
            </a:r>
            <a:r>
              <a:rPr lang="mk-MK" sz="4900" dirty="0"/>
              <a:t>д</a:t>
            </a:r>
            <a:r>
              <a:rPr lang="en-US" sz="4900" dirty="0"/>
              <a:t> 9: </a:t>
            </a:r>
            <a:r>
              <a:rPr lang="en-US" sz="4900" dirty="0" err="1"/>
              <a:t>Без</a:t>
            </a:r>
            <a:r>
              <a:rPr lang="en-US" sz="4900" dirty="0"/>
              <a:t> </a:t>
            </a:r>
            <a:r>
              <a:rPr lang="en-US" sz="4900" dirty="0" err="1"/>
              <a:t>одговор</a:t>
            </a:r>
            <a:endParaRPr lang="en-US" sz="4900" dirty="0"/>
          </a:p>
        </p:txBody>
      </p:sp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1802765" cy="14147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/>
          <p:cNvGrpSpPr/>
          <p:nvPr/>
        </p:nvGrpSpPr>
        <p:grpSpPr>
          <a:xfrm>
            <a:off x="4062821" y="685800"/>
            <a:ext cx="672465" cy="862330"/>
            <a:chOff x="0" y="0"/>
            <a:chExt cx="672999" cy="862356"/>
          </a:xfrm>
        </p:grpSpPr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8627" y="0"/>
              <a:ext cx="551815" cy="2673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mk-MK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Маса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0" y="612190"/>
              <a:ext cx="672999" cy="2501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mk-MK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Столици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68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b="1" dirty="0"/>
              <a:t>Како да се примени/ вклучи во наставата?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/>
              <a:t>Биологија</a:t>
            </a:r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6" r="65594" b="81447"/>
          <a:stretch/>
        </p:blipFill>
        <p:spPr>
          <a:xfrm>
            <a:off x="5014685" y="4557651"/>
            <a:ext cx="1765300" cy="14580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6" t="2910" r="5900" b="78537"/>
          <a:stretch/>
        </p:blipFill>
        <p:spPr>
          <a:xfrm>
            <a:off x="5334000" y="2020870"/>
            <a:ext cx="3482373" cy="13327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9" t="26553" r="64027" b="53570"/>
          <a:stretch/>
        </p:blipFill>
        <p:spPr>
          <a:xfrm>
            <a:off x="6858000" y="3756418"/>
            <a:ext cx="1738142" cy="12078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4" t="24129" r="9233" b="54298"/>
          <a:stretch/>
        </p:blipFill>
        <p:spPr>
          <a:xfrm>
            <a:off x="609210" y="4738601"/>
            <a:ext cx="2042110" cy="12943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0" t="57398" r="16880" b="27998"/>
          <a:stretch/>
        </p:blipFill>
        <p:spPr>
          <a:xfrm>
            <a:off x="3349512" y="3666751"/>
            <a:ext cx="1338262" cy="11477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76487" r="60923" b="3030"/>
          <a:stretch/>
        </p:blipFill>
        <p:spPr>
          <a:xfrm>
            <a:off x="2857153" y="5063344"/>
            <a:ext cx="1950735" cy="14333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3" t="75517" r="15762" b="4000"/>
          <a:stretch/>
        </p:blipFill>
        <p:spPr>
          <a:xfrm>
            <a:off x="846493" y="2951555"/>
            <a:ext cx="1567543" cy="16097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6" t="50000" r="62589" b="29517"/>
          <a:stretch/>
        </p:blipFill>
        <p:spPr>
          <a:xfrm>
            <a:off x="7075186" y="5451235"/>
            <a:ext cx="1630445" cy="11634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03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b="1" dirty="0"/>
              <a:t>Како да се примени/ вклучи во наставата?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/>
              <a:t>Физика</a:t>
            </a:r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5" t="9895" r="18449" b="17449"/>
          <a:stretch/>
        </p:blipFill>
        <p:spPr bwMode="auto">
          <a:xfrm>
            <a:off x="1206498" y="2088234"/>
            <a:ext cx="7175502" cy="465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97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b="1" dirty="0"/>
              <a:t>Како да се примени/ вклучи во наставата?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/>
              <a:t>Хемија</a:t>
            </a:r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s://www.wikihow.com/images/thumb/7/78/Balance-Chemical-Equations-Step-2-Version-3.jpg/aid221334-v4-728px-Balance-Chemical-Equations-Step-2-Version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0"/>
          <a:stretch/>
        </p:blipFill>
        <p:spPr bwMode="auto">
          <a:xfrm>
            <a:off x="1828800" y="1828800"/>
            <a:ext cx="69342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53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b="1" dirty="0"/>
              <a:t>Како да се примени/ вклучи во наставата?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/>
              <a:t>Хемија</a:t>
            </a:r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s://www.wikihow.com/images/thumb/c/cb/Balance-Chemical-Equations-Step-3-Version-3.jpg/aid221334-v4-728px-Balance-Chemical-Equations-Step-3-Version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6"/>
          <a:stretch/>
        </p:blipFill>
        <p:spPr bwMode="auto">
          <a:xfrm>
            <a:off x="1828800" y="1828800"/>
            <a:ext cx="69342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16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Како да се примени/ вклучи во наставата?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/>
              <a:t>Хемија</a:t>
            </a:r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6"/>
          <a:stretch/>
        </p:blipFill>
        <p:spPr bwMode="auto">
          <a:xfrm>
            <a:off x="1828800" y="1828800"/>
            <a:ext cx="69342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03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b="1" dirty="0"/>
              <a:t>Како да се примени/ вклучи во наставата?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/>
              <a:t>Хемија</a:t>
            </a:r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s://www.wikihow.com/images/thumb/f/fd/Balance-Chemical-Equations-Step-5-Version-3.jpg/aid221334-v4-728px-Balance-Chemical-Equations-Step-5-Version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 bwMode="auto">
          <a:xfrm>
            <a:off x="1828800" y="1828800"/>
            <a:ext cx="6934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842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b="1" dirty="0"/>
              <a:t>Како да се примени/ вклучи во наставата?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/>
              <a:t>Хемија</a:t>
            </a:r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s://www.wikihow.com/images/thumb/0/0d/Balance-Chemical-Equations-Step-6-Version-3.jpg/aid221334-v4-728px-Balance-Chemical-Equations-Step-6-Version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1"/>
          <a:stretch/>
        </p:blipFill>
        <p:spPr bwMode="auto">
          <a:xfrm>
            <a:off x="1828800" y="1828800"/>
            <a:ext cx="6934200" cy="48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61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b="1" dirty="0"/>
              <a:t>Како да се примени/ вклучи во наставата?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/>
              <a:t>Хемија</a:t>
            </a:r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https://www.wikihow.com/images/thumb/d/d7/Balance-Chemical-Equations-Step-7-Version-2.jpg/aid221334-v4-728px-Balance-Chemical-Equations-Step-7-Version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1"/>
          <a:stretch/>
        </p:blipFill>
        <p:spPr bwMode="auto">
          <a:xfrm>
            <a:off x="1828800" y="1828800"/>
            <a:ext cx="6934200" cy="48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2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657E-1654-410F-906A-53BFA9BC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/>
              <a:t>ОСНОВНИ ВЕШТИНИ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C32D2-630A-47A6-80C4-CF430D51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087120"/>
            <a:ext cx="8208000" cy="523747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Шест основни вештини се издвојуваат како клучни за развојот на поединците кои се подготвени да се соочат со предизвиците на глобално поврзаниот свет.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E1D8E-18A6-4CE8-B707-FDE6185B8C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F4000A8B-66F0-4C6F-A3E3-05CD3DA696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5803" y="978554"/>
            <a:ext cx="548196" cy="548196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848AD4D-8CA6-4C57-B53F-7D4A41919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325295"/>
              </p:ext>
            </p:extLst>
          </p:nvPr>
        </p:nvGraphicFramePr>
        <p:xfrm>
          <a:off x="1509646" y="2488943"/>
          <a:ext cx="6102416" cy="3681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8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9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b="1" dirty="0"/>
              <a:t>Како да се примени/ вклучи во наставата?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/>
              <a:t>Хемија</a:t>
            </a:r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https://www.wikihow.com/images/thumb/6/63/Balance-Chemical-Equations-Step-7Bullet3-Version-2.jpg/aid221334-v4-728px-Balance-Chemical-Equations-Step-7Bullet3-Version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1"/>
          <a:stretch/>
        </p:blipFill>
        <p:spPr bwMode="auto">
          <a:xfrm>
            <a:off x="1828800" y="1828800"/>
            <a:ext cx="6934200" cy="48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378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/>
              <a:t>Кодирање со Микро:бит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Уредот Микро:бит на Би-би-си е рачен и програмабилен микро-уред за кодирање којшто може да се употреби за создавање разни супер креации – од роботи до музички инструменти – можностите кои ги нуди се неограничени.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 descr="Category: Clipart - Hadley Tech Tuesd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57800" y="1447800"/>
            <a:ext cx="2971799" cy="249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ategory: Clipart - Hadley Tech Tuesd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96001" y="4191000"/>
            <a:ext cx="2828924" cy="23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41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/>
              <a:t>Кодирање со Микро:бит</a:t>
            </a:r>
            <a:endParaRPr lang="en-US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 r="2313" b="6250"/>
          <a:stretch/>
        </p:blipFill>
        <p:spPr bwMode="auto">
          <a:xfrm>
            <a:off x="0" y="1981199"/>
            <a:ext cx="9144000" cy="447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221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20209" r="36750" b="23958"/>
          <a:stretch/>
        </p:blipFill>
        <p:spPr bwMode="auto">
          <a:xfrm>
            <a:off x="-64260" y="76199"/>
            <a:ext cx="4246445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21962" r="37775" b="24218"/>
          <a:stretch/>
        </p:blipFill>
        <p:spPr bwMode="auto">
          <a:xfrm>
            <a:off x="4876800" y="76199"/>
            <a:ext cx="3962400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531838" y="26670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mk-MK" b="1" dirty="0"/>
              <a:t>Активности </a:t>
            </a:r>
            <a:br>
              <a:rPr lang="mk-MK" b="1" dirty="0"/>
            </a:br>
            <a:r>
              <a:rPr lang="mk-MK" b="1" dirty="0"/>
              <a:t>со Микро:бит</a:t>
            </a:r>
            <a:endParaRPr lang="en-US" b="1" dirty="0"/>
          </a:p>
        </p:txBody>
      </p:sp>
      <p:pic>
        <p:nvPicPr>
          <p:cNvPr id="2050" name="Picture 2" descr="https://pxt.azureedge.net/blob/bb0ece9bdcbc35f586f5f0547c4e90eacf5a24e2/static/mb/projects/soil-moisture/nailsp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160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/>
              <a:t>Мерење на влажност на почвата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28751" r="44950" b="9584"/>
          <a:stretch/>
        </p:blipFill>
        <p:spPr bwMode="auto">
          <a:xfrm>
            <a:off x="1295400" y="1447800"/>
            <a:ext cx="6979920" cy="500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168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/>
              <a:t>Потрага по загубеното богатство</a:t>
            </a:r>
            <a:endParaRPr lang="en-US" dirty="0"/>
          </a:p>
        </p:txBody>
      </p:sp>
      <p:pic>
        <p:nvPicPr>
          <p:cNvPr id="6146" name="Picture 2" descr="A micro:bit attached on a f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108200"/>
            <a:ext cx="20193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lker.com/cliparts/T/3/D/D/R/y/treasure-map-outline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24000"/>
            <a:ext cx="67056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 cartoon of a comp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75761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51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/>
              <a:t>Броење чекори со Микро:бит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" b="11905"/>
          <a:stretch/>
        </p:blipFill>
        <p:spPr bwMode="auto">
          <a:xfrm>
            <a:off x="381000" y="2057400"/>
            <a:ext cx="8538568" cy="380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662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/>
              <a:t>Компас со Микро:бит</a:t>
            </a:r>
            <a:endParaRPr lang="en-US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2" t="20052" r="25183" b="11197"/>
          <a:stretch/>
        </p:blipFill>
        <p:spPr bwMode="auto">
          <a:xfrm>
            <a:off x="5562600" y="1466850"/>
            <a:ext cx="33718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209800"/>
            <a:ext cx="6019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600" dirty="0"/>
              <a:t>С</a:t>
            </a:r>
            <a:r>
              <a:rPr lang="ru-RU" sz="2600" dirty="0"/>
              <a:t>евер ако е помеѓу 0 ° и 45 °.</a:t>
            </a:r>
          </a:p>
          <a:p>
            <a:r>
              <a:rPr lang="ru-RU" sz="2600" dirty="0"/>
              <a:t>Североисток ако е помеѓу 45 ° и 90 °.</a:t>
            </a:r>
          </a:p>
          <a:p>
            <a:r>
              <a:rPr lang="ru-RU" sz="2600" dirty="0"/>
              <a:t>Исток ако е помеѓу 90 ° и 135 °.</a:t>
            </a:r>
          </a:p>
          <a:p>
            <a:r>
              <a:rPr lang="ru-RU" sz="2600" dirty="0"/>
              <a:t>Југоисток ако е помеѓу 135 ° и 180 °.</a:t>
            </a:r>
          </a:p>
          <a:p>
            <a:r>
              <a:rPr lang="ru-RU" sz="2600" dirty="0"/>
              <a:t>Југ ако е помеѓу 180 ° и 225 °.</a:t>
            </a:r>
          </a:p>
          <a:p>
            <a:r>
              <a:rPr lang="ru-RU" sz="2600" dirty="0"/>
              <a:t>Југозапад ако е помеѓу 225 ° и 270 °.</a:t>
            </a:r>
          </a:p>
          <a:p>
            <a:r>
              <a:rPr lang="ru-RU" sz="2600" dirty="0"/>
              <a:t>Запад ако е помеѓу 270 ° и 315 °.</a:t>
            </a:r>
          </a:p>
          <a:p>
            <a:r>
              <a:rPr lang="ru-RU" sz="2600" dirty="0"/>
              <a:t>Северозападно ако е помеѓу 315 ° и 0 °. 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89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Steam Logo 512*512 transprent Png Free Download - Pink, Angl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5627">
            <a:off x="5342919" y="2602581"/>
            <a:ext cx="107156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b="1" dirty="0"/>
              <a:t>Температура и јачина на светлината</a:t>
            </a:r>
            <a:endParaRPr lang="en-US" b="1" dirty="0"/>
          </a:p>
        </p:txBody>
      </p:sp>
      <p:pic>
        <p:nvPicPr>
          <p:cNvPr id="17410" name="Picture 2" descr="School Clipart Image Gallery Globe Clipart Transparent Background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4999"/>
            <a:ext cx="37052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Features in depth | micro:bi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5" t="35283" r="20015" b="3256"/>
          <a:stretch/>
        </p:blipFill>
        <p:spPr bwMode="auto">
          <a:xfrm rot="20814473">
            <a:off x="744977" y="2746546"/>
            <a:ext cx="723900" cy="60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Features in depth | micro:bi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5" t="35283" r="20015" b="3256"/>
          <a:stretch/>
        </p:blipFill>
        <p:spPr bwMode="auto">
          <a:xfrm rot="1474674">
            <a:off x="2455345" y="4129363"/>
            <a:ext cx="723900" cy="60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004683" y="2815062"/>
            <a:ext cx="3520317" cy="3128538"/>
            <a:chOff x="5726522" y="2498016"/>
            <a:chExt cx="3520317" cy="3128538"/>
          </a:xfrm>
        </p:grpSpPr>
        <p:pic>
          <p:nvPicPr>
            <p:cNvPr id="17414" name="Picture 6" descr="Orange desk lamp icon cartoon style Royalty Free Vector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0113"/>
            <a:stretch/>
          </p:blipFill>
          <p:spPr bwMode="auto">
            <a:xfrm rot="1532624">
              <a:off x="6239857" y="2498016"/>
              <a:ext cx="3006982" cy="2285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Orange desk lamp icon cartoon style Royalty Free Vector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94" b="8148"/>
            <a:stretch/>
          </p:blipFill>
          <p:spPr bwMode="auto">
            <a:xfrm>
              <a:off x="5726522" y="4895451"/>
              <a:ext cx="3006982" cy="731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67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s cards clip art 2 - ClipartBa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140" y="3429000"/>
            <a:ext cx="208011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…</a:t>
            </a:r>
            <a:r>
              <a:rPr lang="mk-MK" b="1" dirty="0"/>
              <a:t> и уште примери со Микро:бит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/>
              <a:t>Фрлање коцка за играње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https://drive.google.com/file/d/1xjQ_HWZh5BV1ZOAKMckyndbbATdWLu6l/view?usp=sharing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mk-MK" dirty="0"/>
              <a:t>Влечење карти</a:t>
            </a:r>
            <a:r>
              <a:rPr lang="en-US" dirty="0"/>
              <a:t> </a:t>
            </a:r>
            <a:r>
              <a:rPr lang="mk-MK" dirty="0"/>
              <a:t>за играње </a:t>
            </a:r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https://drive.google.com/file/d/1CdQbsPOrR39An3gPabxMcyR4qRiNpSD7/view?usp=sharing</a:t>
            </a:r>
            <a:r>
              <a:rPr lang="mk-MK" sz="2800" dirty="0"/>
              <a:t> 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26003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827584" y="1700808"/>
            <a:ext cx="7560840" cy="38164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mk-MK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Што го прави размислувањето критичко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? </a:t>
            </a:r>
            <a:r>
              <a:rPr lang="mk-MK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Треба да биде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: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mk-MK" sz="2000" b="1" dirty="0">
                <a:solidFill>
                  <a:schemeClr val="dk1"/>
                </a:solidFill>
                <a:ea typeface="Arial"/>
              </a:rPr>
              <a:t>е</a:t>
            </a:r>
            <a:r>
              <a:rPr lang="mk-MK" sz="2000" b="1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фективно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– </a:t>
            </a:r>
            <a:r>
              <a:rPr lang="mk-MK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избегнување на вообичаени грешки како еднострано гледање на проблемот, неземање</a:t>
            </a:r>
            <a:r>
              <a:rPr lang="mk-MK" sz="20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 во предвид на нови факти со кои се негираат нашите идеи, </a:t>
            </a:r>
            <a:r>
              <a:rPr lang="mk-MK" sz="2000" dirty="0">
                <a:solidFill>
                  <a:schemeClr val="dk1"/>
                </a:solidFill>
                <a:ea typeface="Arial"/>
              </a:rPr>
              <a:t>резонирање со чувства</a:t>
            </a:r>
            <a:r>
              <a:rPr lang="en-US" sz="2000" dirty="0">
                <a:solidFill>
                  <a:schemeClr val="dk1"/>
                </a:solidFill>
                <a:ea typeface="Arial"/>
              </a:rPr>
              <a:t>,</a:t>
            </a:r>
            <a:r>
              <a:rPr lang="mk-MK" sz="2000" dirty="0">
                <a:solidFill>
                  <a:schemeClr val="dk1"/>
                </a:solidFill>
                <a:ea typeface="Arial"/>
              </a:rPr>
              <a:t> а не со логика, моменти кога тврдењата не се поддржани со докази итн. 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mk-MK" sz="2000" b="1" dirty="0">
                <a:solidFill>
                  <a:schemeClr val="dk1"/>
                </a:solidFill>
                <a:ea typeface="Arial"/>
              </a:rPr>
              <a:t>о</a:t>
            </a:r>
            <a:r>
              <a:rPr lang="mk-MK" sz="2000" b="1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ригинално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– </a:t>
            </a:r>
            <a:r>
              <a:rPr lang="mk-MK" sz="2000" dirty="0">
                <a:solidFill>
                  <a:schemeClr val="dk1"/>
                </a:solidFill>
                <a:ea typeface="Arial"/>
              </a:rPr>
              <a:t>не можеме да се сетиме на решение што е доволно слично за да не води 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mk-MK" sz="2000" b="1" dirty="0">
                <a:solidFill>
                  <a:schemeClr val="dk1"/>
                </a:solidFill>
                <a:ea typeface="Arial"/>
              </a:rPr>
              <a:t>само-насочено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–</a:t>
            </a:r>
            <a:r>
              <a:rPr lang="mk-MK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 </a:t>
            </a:r>
            <a:r>
              <a:rPr lang="mk-MK" sz="20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самостојно размислување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.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mk-MK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Извор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: Willingham</a:t>
            </a:r>
            <a:r>
              <a:rPr lang="en-US" sz="2000" dirty="0">
                <a:solidFill>
                  <a:schemeClr val="dk1"/>
                </a:solidFill>
                <a:ea typeface="Arial"/>
              </a:rPr>
              <a:t>: Critical Thinking: Why is it so hard to teach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ea typeface="Arial"/>
                <a:sym typeface="Arial"/>
              </a:rPr>
              <a:t>, 2007.</a:t>
            </a:r>
          </a:p>
        </p:txBody>
      </p:sp>
      <p:sp>
        <p:nvSpPr>
          <p:cNvPr id="6" name="Shape 378"/>
          <p:cNvSpPr txBox="1">
            <a:spLocks noGrp="1"/>
          </p:cNvSpPr>
          <p:nvPr>
            <p:ph type="title"/>
          </p:nvPr>
        </p:nvSpPr>
        <p:spPr>
          <a:xfrm>
            <a:off x="539552" y="637231"/>
            <a:ext cx="8229600" cy="6581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2"/>
              </a:buClr>
              <a:buSzPct val="25000"/>
            </a:pPr>
            <a:r>
              <a:rPr lang="mk-MK" altLang="en-US" kern="1200" dirty="0"/>
              <a:t>Критичко размислување: дефиниција</a:t>
            </a:r>
            <a:endParaRPr lang="en-US" altLang="en-US" kern="1200" dirty="0"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79473"/>
      </p:ext>
    </p:extLst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352000" cy="530127"/>
          </a:xfrm>
        </p:spPr>
        <p:txBody>
          <a:bodyPr>
            <a:normAutofit fontScale="90000"/>
          </a:bodyPr>
          <a:lstStyle/>
          <a:p>
            <a:r>
              <a:rPr lang="ru-RU" dirty="0"/>
              <a:t>Ви благодариме на вниманието!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</p:spPr>
        <p:txBody>
          <a:bodyPr/>
          <a:lstStyle/>
          <a:p>
            <a:r>
              <a:rPr lang="en-GB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27965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/>
              <a:t>Кодирање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Во последно време, кодирањето стана тренд </a:t>
            </a:r>
            <a:r>
              <a:rPr lang="mk-MK" dirty="0"/>
              <a:t>на глобално ниво, па преку целата година се организираат настани со активности за промоција на кодирањето.</a:t>
            </a:r>
          </a:p>
          <a:p>
            <a:pPr marL="0" indent="0">
              <a:buNone/>
            </a:pPr>
            <a:endParaRPr lang="mk-MK" dirty="0"/>
          </a:p>
        </p:txBody>
      </p:sp>
      <p:sp>
        <p:nvSpPr>
          <p:cNvPr id="4" name="AutoShape 2" descr="Hour of Code | Paths to Technology | Perkins e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our of Code | Paths to Technology | Perkins e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86764"/>
            <a:ext cx="2162590" cy="155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urope Code We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86764"/>
            <a:ext cx="2587625" cy="15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urope Code Week News — Apply now for grants from “Meet and Cod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0824"/>
            <a:ext cx="2900363" cy="12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2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/>
              <a:t>Кодирање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Најчесто се мисли дека кодирањето е нов тренд што нема друга примена надвор од часовите по информатика или програмирање.</a:t>
            </a:r>
          </a:p>
          <a:p>
            <a:pPr marL="0" indent="0">
              <a:buNone/>
            </a:pPr>
            <a:r>
              <a:rPr lang="ru-RU" dirty="0"/>
              <a:t>Но кодирањето нуди многу повеќе во различни образовни предмети, со дополнителна придобивка за зајакнување на основните вештини од 21-от век. </a:t>
            </a:r>
          </a:p>
          <a:p>
            <a:pPr marL="0" indent="0">
              <a:buNone/>
            </a:pPr>
            <a:r>
              <a:rPr lang="ru-RU" dirty="0"/>
              <a:t>При кодирањето, освен критичкото размислување  учениците користат и таканаречено алгоритамско размислување за да решат зададен проблем. </a:t>
            </a:r>
          </a:p>
          <a:p>
            <a:pPr marL="0" indent="0">
              <a:buNone/>
            </a:pPr>
            <a:r>
              <a:rPr lang="ru-RU" dirty="0"/>
              <a:t>Ова подразбира совладување на вештината на упорност, затоа што тие мора да бидат подготвени да згрешат, направат промена и повторно да се обидат.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5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/>
              <a:t>Зошто кодирање?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ru-RU" dirty="0"/>
              <a:t>Кодирањето е како да учите нов јазик.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Преку јазикот децата учат како да комуницираат и логично размислуваат. </a:t>
            </a:r>
          </a:p>
          <a:p>
            <a:pPr marL="0" indent="0">
              <a:buNone/>
            </a:pPr>
            <a:r>
              <a:rPr lang="ru-RU" dirty="0"/>
              <a:t>Јазикот ги зајакнува и говорните и пишаните вештини. </a:t>
            </a:r>
          </a:p>
          <a:p>
            <a:pPr marL="0" indent="0">
              <a:buNone/>
            </a:pPr>
            <a:r>
              <a:rPr lang="ru-RU" dirty="0"/>
              <a:t>Децата треба да бидат изложени на различни јазици уште на рана возраст. Тоа им помага подобро да го разберат светот околу нив.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4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/>
              <a:t>Зошто кодирање?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2) Кодирањето ја поттикнува креативноста.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Со експериментирање, децата учат и ги зајакнуваат умот и логиката. Дури и кога прават грешка, учат. </a:t>
            </a:r>
          </a:p>
          <a:p>
            <a:pPr marL="0" indent="0">
              <a:buNone/>
            </a:pPr>
            <a:r>
              <a:rPr lang="ru-RU" dirty="0"/>
              <a:t>Децата сакаат да бидат креативни, а кодирањето ја поттикнува креативноста. Креативноста е дел од процесот и не е секогаш дел од крајниот производ.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85254" y="6486219"/>
            <a:ext cx="233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www.britishcouncil.mk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06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3206</Words>
  <Application>Microsoft Macintosh PowerPoint</Application>
  <PresentationFormat>On-screen Show (4:3)</PresentationFormat>
  <Paragraphs>473</Paragraphs>
  <Slides>50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Arial Narrow</vt:lpstr>
      <vt:lpstr>Calibri</vt:lpstr>
      <vt:lpstr>Times New Roman</vt:lpstr>
      <vt:lpstr>Trebuchet MS</vt:lpstr>
      <vt:lpstr>Wingdings</vt:lpstr>
      <vt:lpstr>Office Theme</vt:lpstr>
      <vt:lpstr>УЧИЛИШТА  НА 21-ОТ ВЕК</vt:lpstr>
      <vt:lpstr>Критичкото размислување и решавањето на проблеми и примена на кодирање во природни науки и математика (вебинар)</vt:lpstr>
      <vt:lpstr>Клучни компетенции </vt:lpstr>
      <vt:lpstr>ОСНОВНИ ВЕШТИНИ</vt:lpstr>
      <vt:lpstr>Критичко размислување: дефиниција</vt:lpstr>
      <vt:lpstr>Кодирање</vt:lpstr>
      <vt:lpstr>Кодирање</vt:lpstr>
      <vt:lpstr>Зошто кодирање? </vt:lpstr>
      <vt:lpstr>Зошто кодирање? </vt:lpstr>
      <vt:lpstr>Зошто кодирање? </vt:lpstr>
      <vt:lpstr>Зошто кодирање? </vt:lpstr>
      <vt:lpstr>Зошто кодирање? </vt:lpstr>
      <vt:lpstr>Зошто меѓународните студии се важни за нас? </vt:lpstr>
      <vt:lpstr>Учество во меѓународни студии</vt:lpstr>
      <vt:lpstr>PISA 2018 </vt:lpstr>
      <vt:lpstr>Резултати од PISA</vt:lpstr>
      <vt:lpstr>Резултати од PISA 2018</vt:lpstr>
      <vt:lpstr>Резултати од PISA 2018</vt:lpstr>
      <vt:lpstr>PISA 2018</vt:lpstr>
      <vt:lpstr>ПРИМЕРИ НА ЗАДАЧИ ОД ПИСА   математика наука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Како да се примени/ вклучи во наставата?</vt:lpstr>
      <vt:lpstr>Како да се примени/ вклучи во наставата?</vt:lpstr>
      <vt:lpstr>Како да се примени/ вклучи во наставата?</vt:lpstr>
      <vt:lpstr>Како да се примени/ вклучи во наставата?</vt:lpstr>
      <vt:lpstr>Како да се примени/ вклучи во наставата?</vt:lpstr>
      <vt:lpstr>Како да се примени/ вклучи во наставата?</vt:lpstr>
      <vt:lpstr>Како да се примени/ вклучи во наставата?</vt:lpstr>
      <vt:lpstr>Како да се примени/ вклучи во наставата?</vt:lpstr>
      <vt:lpstr>Како да се примени/ вклучи во наставата?</vt:lpstr>
      <vt:lpstr>Кодирање со Микро:бит</vt:lpstr>
      <vt:lpstr>Кодирање со Микро:бит</vt:lpstr>
      <vt:lpstr>Активности  со Микро:бит</vt:lpstr>
      <vt:lpstr>Мерење на влажност на почвата</vt:lpstr>
      <vt:lpstr>Потрага по загубеното богатство</vt:lpstr>
      <vt:lpstr>Броење чекори со Микро:бит</vt:lpstr>
      <vt:lpstr>Компас со Микро:бит</vt:lpstr>
      <vt:lpstr>Температура и јачина на светлината</vt:lpstr>
      <vt:lpstr>… и уште примери со Микро:бит</vt:lpstr>
      <vt:lpstr>Ви благодариме на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</dc:creator>
  <cp:lastModifiedBy>Jelena  Cakic</cp:lastModifiedBy>
  <cp:revision>40</cp:revision>
  <dcterms:created xsi:type="dcterms:W3CDTF">2020-06-05T20:29:16Z</dcterms:created>
  <dcterms:modified xsi:type="dcterms:W3CDTF">2020-07-01T11:51:40Z</dcterms:modified>
</cp:coreProperties>
</file>