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82" r:id="rId3"/>
    <p:sldId id="335" r:id="rId4"/>
    <p:sldId id="334" r:id="rId5"/>
    <p:sldId id="329" r:id="rId6"/>
    <p:sldId id="331" r:id="rId7"/>
    <p:sldId id="332" r:id="rId8"/>
    <p:sldId id="328" r:id="rId9"/>
    <p:sldId id="336" r:id="rId10"/>
    <p:sldId id="357" r:id="rId11"/>
    <p:sldId id="358" r:id="rId12"/>
    <p:sldId id="359" r:id="rId13"/>
    <p:sldId id="337" r:id="rId14"/>
    <p:sldId id="361" r:id="rId15"/>
    <p:sldId id="360" r:id="rId16"/>
  </p:sldIdLst>
  <p:sldSz cx="9144000" cy="6858000" type="screen4x3"/>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8"/>
  </p:normalViewPr>
  <p:slideViewPr>
    <p:cSldViewPr>
      <p:cViewPr varScale="1">
        <p:scale>
          <a:sx n="84" d="100"/>
          <a:sy n="84" d="100"/>
        </p:scale>
        <p:origin x="1808"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k-M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7BAD4-6C65-4D4F-AE4E-AFED3C5B1A80}" type="datetimeFigureOut">
              <a:rPr lang="mk-MK" smtClean="0"/>
              <a:t>01.7.20</a:t>
            </a:fld>
            <a:endParaRPr lang="mk-M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k-M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k-M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985CC-293F-4F8B-BAB8-E23953CCD291}" type="slidenum">
              <a:rPr lang="mk-MK" smtClean="0"/>
              <a:t>‹#›</a:t>
            </a:fld>
            <a:endParaRPr lang="mk-MK"/>
          </a:p>
        </p:txBody>
      </p:sp>
    </p:spTree>
    <p:extLst>
      <p:ext uri="{BB962C8B-B14F-4D97-AF65-F5344CB8AC3E}">
        <p14:creationId xmlns:p14="http://schemas.microsoft.com/office/powerpoint/2010/main" val="312580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dirty="0"/>
          </a:p>
        </p:txBody>
      </p:sp>
      <p:sp>
        <p:nvSpPr>
          <p:cNvPr id="4" name="Slide Number Placeholder 3"/>
          <p:cNvSpPr>
            <a:spLocks noGrp="1"/>
          </p:cNvSpPr>
          <p:nvPr>
            <p:ph type="sldNum" sz="quarter" idx="5"/>
          </p:nvPr>
        </p:nvSpPr>
        <p:spPr/>
        <p:txBody>
          <a:bodyPr/>
          <a:lstStyle/>
          <a:p>
            <a:fld id="{D8A51F13-2009-457E-92DA-320EB610546B}" type="slidenum">
              <a:rPr lang="en-GB" smtClean="0"/>
              <a:pPr/>
              <a:t>1</a:t>
            </a:fld>
            <a:endParaRPr lang="en-GB"/>
          </a:p>
        </p:txBody>
      </p:sp>
    </p:spTree>
    <p:extLst>
      <p:ext uri="{BB962C8B-B14F-4D97-AF65-F5344CB8AC3E}">
        <p14:creationId xmlns:p14="http://schemas.microsoft.com/office/powerpoint/2010/main" val="8046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k-M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k-MK"/>
          </a:p>
        </p:txBody>
      </p:sp>
      <p:sp>
        <p:nvSpPr>
          <p:cNvPr id="4" name="Date Placeholder 3"/>
          <p:cNvSpPr>
            <a:spLocks noGrp="1"/>
          </p:cNvSpPr>
          <p:nvPr>
            <p:ph type="dt" sz="half" idx="10"/>
          </p:nvPr>
        </p:nvSpPr>
        <p:spPr/>
        <p:txBody>
          <a:bodyPr/>
          <a:lstStyle/>
          <a:p>
            <a:fld id="{88CD8C61-4834-4AF4-BACA-08FC5294F9F6}" type="datetimeFigureOut">
              <a:rPr lang="mk-MK" smtClean="0"/>
              <a:t>01.7.20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0FB40BDC-329B-4426-BE63-7818FB082B79}" type="slidenum">
              <a:rPr lang="mk-MK" smtClean="0"/>
              <a:t>‹#›</a:t>
            </a:fld>
            <a:endParaRPr lang="mk-MK"/>
          </a:p>
        </p:txBody>
      </p:sp>
    </p:spTree>
    <p:extLst>
      <p:ext uri="{BB962C8B-B14F-4D97-AF65-F5344CB8AC3E}">
        <p14:creationId xmlns:p14="http://schemas.microsoft.com/office/powerpoint/2010/main" val="86946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p:cNvSpPr>
            <a:spLocks noGrp="1"/>
          </p:cNvSpPr>
          <p:nvPr>
            <p:ph type="dt" sz="half" idx="10"/>
          </p:nvPr>
        </p:nvSpPr>
        <p:spPr/>
        <p:txBody>
          <a:bodyPr/>
          <a:lstStyle/>
          <a:p>
            <a:fld id="{88CD8C61-4834-4AF4-BACA-08FC5294F9F6}" type="datetimeFigureOut">
              <a:rPr lang="mk-MK" smtClean="0"/>
              <a:t>01.7.20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0FB40BDC-329B-4426-BE63-7818FB082B79}" type="slidenum">
              <a:rPr lang="mk-MK" smtClean="0"/>
              <a:t>‹#›</a:t>
            </a:fld>
            <a:endParaRPr lang="mk-MK"/>
          </a:p>
        </p:txBody>
      </p:sp>
    </p:spTree>
    <p:extLst>
      <p:ext uri="{BB962C8B-B14F-4D97-AF65-F5344CB8AC3E}">
        <p14:creationId xmlns:p14="http://schemas.microsoft.com/office/powerpoint/2010/main" val="275445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k-M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p:cNvSpPr>
            <a:spLocks noGrp="1"/>
          </p:cNvSpPr>
          <p:nvPr>
            <p:ph type="dt" sz="half" idx="10"/>
          </p:nvPr>
        </p:nvSpPr>
        <p:spPr/>
        <p:txBody>
          <a:bodyPr/>
          <a:lstStyle/>
          <a:p>
            <a:fld id="{88CD8C61-4834-4AF4-BACA-08FC5294F9F6}" type="datetimeFigureOut">
              <a:rPr lang="mk-MK" smtClean="0"/>
              <a:t>01.7.20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0FB40BDC-329B-4426-BE63-7818FB082B79}" type="slidenum">
              <a:rPr lang="mk-MK" smtClean="0"/>
              <a:t>‹#›</a:t>
            </a:fld>
            <a:endParaRPr lang="mk-MK"/>
          </a:p>
        </p:txBody>
      </p:sp>
    </p:spTree>
    <p:extLst>
      <p:ext uri="{BB962C8B-B14F-4D97-AF65-F5344CB8AC3E}">
        <p14:creationId xmlns:p14="http://schemas.microsoft.com/office/powerpoint/2010/main" val="3724762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2084A"/>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986" y="438019"/>
            <a:ext cx="1375200" cy="405025"/>
          </a:xfrm>
          <a:prstGeom prst="rect">
            <a:avLst/>
          </a:prstGeom>
        </p:spPr>
      </p:pic>
      <p:pic>
        <p:nvPicPr>
          <p:cNvPr id="11" name="pasted-image.pdf">
            <a:extLst>
              <a:ext uri="{FF2B5EF4-FFF2-40B4-BE49-F238E27FC236}">
                <a16:creationId xmlns:a16="http://schemas.microsoft.com/office/drawing/2014/main" id="{4F19D671-7579-5744-B9B6-1FE7FC011E28}"/>
              </a:ext>
            </a:extLst>
          </p:cNvPr>
          <p:cNvPicPr>
            <a:picLocks noChangeAspect="1"/>
          </p:cNvPicPr>
          <p:nvPr userDrawn="1"/>
        </p:nvPicPr>
        <p:blipFill rotWithShape="1">
          <a:blip r:embed="rId3" cstate="screen">
            <a:alphaModFix amt="30763"/>
            <a:extLst>
              <a:ext uri="{28A0092B-C50C-407E-A947-70E740481C1C}">
                <a14:useLocalDpi xmlns:a14="http://schemas.microsoft.com/office/drawing/2010/main"/>
              </a:ext>
            </a:extLst>
          </a:blip>
          <a:srcRect/>
          <a:stretch/>
        </p:blipFill>
        <p:spPr>
          <a:xfrm>
            <a:off x="4097133" y="1192696"/>
            <a:ext cx="4939951" cy="5527898"/>
          </a:xfrm>
          <a:prstGeom prst="rect">
            <a:avLst/>
          </a:prstGeom>
          <a:ln w="12700">
            <a:miter lim="400000"/>
          </a:ln>
        </p:spPr>
      </p:pic>
      <p:sp>
        <p:nvSpPr>
          <p:cNvPr id="4" name="Rectangle 3">
            <a:extLst>
              <a:ext uri="{FF2B5EF4-FFF2-40B4-BE49-F238E27FC236}">
                <a16:creationId xmlns:a16="http://schemas.microsoft.com/office/drawing/2014/main" id="{8F3DB4CD-E752-F543-9615-A081DA3E0305}"/>
              </a:ext>
            </a:extLst>
          </p:cNvPr>
          <p:cNvSpPr/>
          <p:nvPr userDrawn="1"/>
        </p:nvSpPr>
        <p:spPr>
          <a:xfrm>
            <a:off x="345600" y="3004456"/>
            <a:ext cx="8424000" cy="3716137"/>
          </a:xfrm>
          <a:prstGeom prst="rect">
            <a:avLst/>
          </a:prstGeom>
          <a:solidFill>
            <a:srgbClr val="020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60000" y="3004456"/>
            <a:ext cx="8424000" cy="3716137"/>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p:cNvSpPr>
            <a:spLocks noGrp="1"/>
          </p:cNvSpPr>
          <p:nvPr>
            <p:ph sz="quarter" idx="12"/>
          </p:nvPr>
        </p:nvSpPr>
        <p:spPr>
          <a:xfrm>
            <a:off x="352800" y="3425642"/>
            <a:ext cx="8352000" cy="258224"/>
          </a:xfrm>
        </p:spPr>
        <p:txBody>
          <a:bodyPr wrap="square" lIns="72000" rIns="72000" bIns="72000">
            <a:spAutoFit/>
          </a:bodyPr>
          <a:lstStyle>
            <a:lvl1pPr marL="0" indent="0">
              <a:lnSpc>
                <a:spcPts val="1400"/>
              </a:lnSpc>
              <a:spcAft>
                <a:spcPts val="0"/>
              </a:spcAft>
              <a:buFontTx/>
              <a:buNone/>
              <a:defRPr sz="1400" cap="all" baseline="0">
                <a:solidFill>
                  <a:schemeClr val="bg1"/>
                </a:solidFill>
              </a:defRPr>
            </a:lvl1pPr>
          </a:lstStyle>
          <a:p>
            <a:pPr lvl="0"/>
            <a:r>
              <a:rPr lang="en-US"/>
              <a:t>Edit Master text styles</a:t>
            </a:r>
          </a:p>
        </p:txBody>
      </p:sp>
      <p:sp>
        <p:nvSpPr>
          <p:cNvPr id="3" name="Subtitle 2"/>
          <p:cNvSpPr>
            <a:spLocks noGrp="1"/>
          </p:cNvSpPr>
          <p:nvPr>
            <p:ph type="subTitle" idx="1"/>
          </p:nvPr>
        </p:nvSpPr>
        <p:spPr>
          <a:xfrm>
            <a:off x="352800" y="3085937"/>
            <a:ext cx="8352000" cy="258224"/>
          </a:xfrm>
        </p:spPr>
        <p:txBody>
          <a:bodyPr wrap="square" lIns="72000" tIns="72000" rIns="72000">
            <a:spAutoFit/>
          </a:bodyPr>
          <a:lstStyle>
            <a:lvl1pPr marL="0" indent="0" algn="l">
              <a:lnSpc>
                <a:spcPts val="1400"/>
              </a:lnSpc>
              <a:spcAft>
                <a:spcPts val="0"/>
              </a:spcAft>
              <a:buNone/>
              <a:defRPr sz="14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cxnSp>
        <p:nvCxnSpPr>
          <p:cNvPr id="9" name="Straight Connector 8"/>
          <p:cNvCxnSpPr/>
          <p:nvPr userDrawn="1"/>
        </p:nvCxnSpPr>
        <p:spPr>
          <a:xfrm>
            <a:off x="352800" y="3781818"/>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73252" y="3963635"/>
            <a:ext cx="8344800" cy="1228852"/>
          </a:xfrm>
        </p:spPr>
        <p:txBody>
          <a:bodyPr lIns="72000" tIns="36000" rIns="72000" bIns="72000" anchor="t" anchorCtr="0">
            <a:noAutofit/>
          </a:bodyPr>
          <a:lstStyle>
            <a:lvl1pPr algn="l">
              <a:lnSpc>
                <a:spcPts val="4800"/>
              </a:lnSpc>
              <a:defRPr sz="4800" kern="1200" spc="50">
                <a:solidFill>
                  <a:schemeClr val="bg1"/>
                </a:solidFill>
              </a:defRPr>
            </a:lvl1pPr>
          </a:lstStyle>
          <a:p>
            <a:r>
              <a:rPr lang="en-US"/>
              <a:t>Click to edit Master title style</a:t>
            </a:r>
            <a:endParaRPr lang="en-GB" dirty="0"/>
          </a:p>
        </p:txBody>
      </p:sp>
      <p:sp>
        <p:nvSpPr>
          <p:cNvPr id="12" name="Footer Placeholder 4"/>
          <p:cNvSpPr>
            <a:spLocks noGrp="1"/>
          </p:cNvSpPr>
          <p:nvPr>
            <p:ph type="ftr" sz="quarter" idx="3"/>
          </p:nvPr>
        </p:nvSpPr>
        <p:spPr>
          <a:xfrm>
            <a:off x="360000" y="6324594"/>
            <a:ext cx="7956686"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err="1"/>
              <a:t>www.britishcouncil.org</a:t>
            </a:r>
            <a:endParaRPr lang="en-GB"/>
          </a:p>
        </p:txBody>
      </p:sp>
      <p:pic>
        <p:nvPicPr>
          <p:cNvPr id="14" name="pasted-image.pdf">
            <a:extLst>
              <a:ext uri="{FF2B5EF4-FFF2-40B4-BE49-F238E27FC236}">
                <a16:creationId xmlns:a16="http://schemas.microsoft.com/office/drawing/2014/main" id="{25CAD36A-15C2-2949-A7B7-63A55708A122}"/>
              </a:ext>
            </a:extLst>
          </p:cNvPr>
          <p:cNvPicPr>
            <a:picLocks noChangeAspect="1"/>
          </p:cNvPicPr>
          <p:nvPr userDrawn="1"/>
        </p:nvPicPr>
        <p:blipFill>
          <a:blip r:embed="rId4" cstate="print"/>
          <a:stretch>
            <a:fillRect/>
          </a:stretch>
        </p:blipFill>
        <p:spPr>
          <a:xfrm>
            <a:off x="5340626" y="433785"/>
            <a:ext cx="3185795" cy="409259"/>
          </a:xfrm>
          <a:prstGeom prst="rect">
            <a:avLst/>
          </a:prstGeom>
          <a:ln w="12700">
            <a:miter lim="400000"/>
          </a:ln>
        </p:spPr>
      </p:pic>
    </p:spTree>
    <p:extLst>
      <p:ext uri="{BB962C8B-B14F-4D97-AF65-F5344CB8AC3E}">
        <p14:creationId xmlns:p14="http://schemas.microsoft.com/office/powerpoint/2010/main" val="395302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vider">
    <p:bg>
      <p:bgPr>
        <a:solidFill>
          <a:srgbClr val="02084A"/>
        </a:solidFill>
        <a:effectLst/>
      </p:bgPr>
    </p:bg>
    <p:spTree>
      <p:nvGrpSpPr>
        <p:cNvPr id="1" name=""/>
        <p:cNvGrpSpPr/>
        <p:nvPr/>
      </p:nvGrpSpPr>
      <p:grpSpPr>
        <a:xfrm>
          <a:off x="0" y="0"/>
          <a:ext cx="0" cy="0"/>
          <a:chOff x="0" y="0"/>
          <a:chExt cx="0" cy="0"/>
        </a:xfrm>
      </p:grpSpPr>
      <p:pic>
        <p:nvPicPr>
          <p:cNvPr id="9" name="pasted-image.pdf">
            <a:extLst>
              <a:ext uri="{FF2B5EF4-FFF2-40B4-BE49-F238E27FC236}">
                <a16:creationId xmlns:a16="http://schemas.microsoft.com/office/drawing/2014/main" id="{3C4B2E72-BDEE-A949-BBD6-39ED9CBD3F00}"/>
              </a:ext>
            </a:extLst>
          </p:cNvPr>
          <p:cNvPicPr>
            <a:picLocks noChangeAspect="1"/>
          </p:cNvPicPr>
          <p:nvPr userDrawn="1"/>
        </p:nvPicPr>
        <p:blipFill rotWithShape="1">
          <a:blip r:embed="rId2" cstate="screen">
            <a:alphaModFix amt="30763"/>
            <a:extLst>
              <a:ext uri="{28A0092B-C50C-407E-A947-70E740481C1C}">
                <a14:useLocalDpi xmlns:a14="http://schemas.microsoft.com/office/drawing/2010/main"/>
              </a:ext>
            </a:extLst>
          </a:blip>
          <a:srcRect/>
          <a:stretch/>
        </p:blipFill>
        <p:spPr>
          <a:xfrm>
            <a:off x="4097133" y="1192696"/>
            <a:ext cx="4939951" cy="5527898"/>
          </a:xfrm>
          <a:prstGeom prst="rect">
            <a:avLst/>
          </a:prstGeom>
          <a:ln w="12700">
            <a:miter lim="400000"/>
          </a:ln>
        </p:spPr>
      </p:pic>
      <p:sp>
        <p:nvSpPr>
          <p:cNvPr id="8" name="Rectangle 7">
            <a:extLst>
              <a:ext uri="{FF2B5EF4-FFF2-40B4-BE49-F238E27FC236}">
                <a16:creationId xmlns:a16="http://schemas.microsoft.com/office/drawing/2014/main" id="{5DF67E22-F4C3-D143-8470-E0F255A28FD3}"/>
              </a:ext>
            </a:extLst>
          </p:cNvPr>
          <p:cNvSpPr/>
          <p:nvPr userDrawn="1"/>
        </p:nvSpPr>
        <p:spPr>
          <a:xfrm>
            <a:off x="345600" y="3004456"/>
            <a:ext cx="8424000" cy="3716137"/>
          </a:xfrm>
          <a:prstGeom prst="rect">
            <a:avLst/>
          </a:prstGeom>
          <a:solidFill>
            <a:srgbClr val="020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0000" y="3157524"/>
            <a:ext cx="8352000" cy="542951"/>
          </a:xfrm>
        </p:spPr>
        <p:txBody>
          <a:bodyPr lIns="72000" tIns="72000" rIns="72000" bIns="72000"/>
          <a:lstStyle>
            <a:lvl1pPr>
              <a:defRPr>
                <a:solidFill>
                  <a:schemeClr val="bg1"/>
                </a:solidFill>
              </a:defRPr>
            </a:lvl1pPr>
          </a:lstStyle>
          <a:p>
            <a:r>
              <a:rPr lang="en-US"/>
              <a:t>Click to edit Master title style</a:t>
            </a:r>
            <a:endParaRPr lang="en-US" dirty="0"/>
          </a:p>
        </p:txBody>
      </p:sp>
      <p:sp>
        <p:nvSpPr>
          <p:cNvPr id="7"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err="1"/>
              <a:t>www.britishcouncil.org</a:t>
            </a:r>
            <a:endParaRPr lang="en-GB"/>
          </a:p>
        </p:txBody>
      </p:sp>
      <p:sp>
        <p:nvSpPr>
          <p:cNvPr id="6" name="Rectangle 5">
            <a:extLst>
              <a:ext uri="{FF2B5EF4-FFF2-40B4-BE49-F238E27FC236}">
                <a16:creationId xmlns:a16="http://schemas.microsoft.com/office/drawing/2014/main" id="{64349AB7-8221-C149-B9F3-B047FB1D1B1C}"/>
              </a:ext>
            </a:extLst>
          </p:cNvPr>
          <p:cNvSpPr/>
          <p:nvPr userDrawn="1"/>
        </p:nvSpPr>
        <p:spPr>
          <a:xfrm>
            <a:off x="360000" y="3004456"/>
            <a:ext cx="8424000" cy="3716137"/>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308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p:cNvSpPr>
            <a:spLocks noGrp="1"/>
          </p:cNvSpPr>
          <p:nvPr>
            <p:ph type="dt" sz="half" idx="10"/>
          </p:nvPr>
        </p:nvSpPr>
        <p:spPr/>
        <p:txBody>
          <a:bodyPr/>
          <a:lstStyle/>
          <a:p>
            <a:fld id="{88CD8C61-4834-4AF4-BACA-08FC5294F9F6}" type="datetimeFigureOut">
              <a:rPr lang="mk-MK" smtClean="0"/>
              <a:t>01.7.20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0FB40BDC-329B-4426-BE63-7818FB082B79}" type="slidenum">
              <a:rPr lang="mk-MK" smtClean="0"/>
              <a:t>‹#›</a:t>
            </a:fld>
            <a:endParaRPr lang="mk-MK"/>
          </a:p>
        </p:txBody>
      </p:sp>
    </p:spTree>
    <p:extLst>
      <p:ext uri="{BB962C8B-B14F-4D97-AF65-F5344CB8AC3E}">
        <p14:creationId xmlns:p14="http://schemas.microsoft.com/office/powerpoint/2010/main" val="404534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D8C61-4834-4AF4-BACA-08FC5294F9F6}" type="datetimeFigureOut">
              <a:rPr lang="mk-MK" smtClean="0"/>
              <a:t>01.7.20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0FB40BDC-329B-4426-BE63-7818FB082B79}" type="slidenum">
              <a:rPr lang="mk-MK" smtClean="0"/>
              <a:t>‹#›</a:t>
            </a:fld>
            <a:endParaRPr lang="mk-MK"/>
          </a:p>
        </p:txBody>
      </p:sp>
    </p:spTree>
    <p:extLst>
      <p:ext uri="{BB962C8B-B14F-4D97-AF65-F5344CB8AC3E}">
        <p14:creationId xmlns:p14="http://schemas.microsoft.com/office/powerpoint/2010/main" val="78431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Date Placeholder 4"/>
          <p:cNvSpPr>
            <a:spLocks noGrp="1"/>
          </p:cNvSpPr>
          <p:nvPr>
            <p:ph type="dt" sz="half" idx="10"/>
          </p:nvPr>
        </p:nvSpPr>
        <p:spPr/>
        <p:txBody>
          <a:bodyPr/>
          <a:lstStyle/>
          <a:p>
            <a:fld id="{88CD8C61-4834-4AF4-BACA-08FC5294F9F6}" type="datetimeFigureOut">
              <a:rPr lang="mk-MK" smtClean="0"/>
              <a:t>01.7.20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0FB40BDC-329B-4426-BE63-7818FB082B79}" type="slidenum">
              <a:rPr lang="mk-MK" smtClean="0"/>
              <a:t>‹#›</a:t>
            </a:fld>
            <a:endParaRPr lang="mk-MK"/>
          </a:p>
        </p:txBody>
      </p:sp>
    </p:spTree>
    <p:extLst>
      <p:ext uri="{BB962C8B-B14F-4D97-AF65-F5344CB8AC3E}">
        <p14:creationId xmlns:p14="http://schemas.microsoft.com/office/powerpoint/2010/main" val="16679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7" name="Date Placeholder 6"/>
          <p:cNvSpPr>
            <a:spLocks noGrp="1"/>
          </p:cNvSpPr>
          <p:nvPr>
            <p:ph type="dt" sz="half" idx="10"/>
          </p:nvPr>
        </p:nvSpPr>
        <p:spPr/>
        <p:txBody>
          <a:bodyPr/>
          <a:lstStyle/>
          <a:p>
            <a:fld id="{88CD8C61-4834-4AF4-BACA-08FC5294F9F6}" type="datetimeFigureOut">
              <a:rPr lang="mk-MK" smtClean="0"/>
              <a:t>01.7.20</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0FB40BDC-329B-4426-BE63-7818FB082B79}" type="slidenum">
              <a:rPr lang="mk-MK" smtClean="0"/>
              <a:t>‹#›</a:t>
            </a:fld>
            <a:endParaRPr lang="mk-MK"/>
          </a:p>
        </p:txBody>
      </p:sp>
    </p:spTree>
    <p:extLst>
      <p:ext uri="{BB962C8B-B14F-4D97-AF65-F5344CB8AC3E}">
        <p14:creationId xmlns:p14="http://schemas.microsoft.com/office/powerpoint/2010/main" val="372796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Date Placeholder 2"/>
          <p:cNvSpPr>
            <a:spLocks noGrp="1"/>
          </p:cNvSpPr>
          <p:nvPr>
            <p:ph type="dt" sz="half" idx="10"/>
          </p:nvPr>
        </p:nvSpPr>
        <p:spPr/>
        <p:txBody>
          <a:bodyPr/>
          <a:lstStyle/>
          <a:p>
            <a:fld id="{88CD8C61-4834-4AF4-BACA-08FC5294F9F6}" type="datetimeFigureOut">
              <a:rPr lang="mk-MK" smtClean="0"/>
              <a:t>01.7.20</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0FB40BDC-329B-4426-BE63-7818FB082B79}" type="slidenum">
              <a:rPr lang="mk-MK" smtClean="0"/>
              <a:t>‹#›</a:t>
            </a:fld>
            <a:endParaRPr lang="mk-MK"/>
          </a:p>
        </p:txBody>
      </p:sp>
    </p:spTree>
    <p:extLst>
      <p:ext uri="{BB962C8B-B14F-4D97-AF65-F5344CB8AC3E}">
        <p14:creationId xmlns:p14="http://schemas.microsoft.com/office/powerpoint/2010/main" val="30601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D8C61-4834-4AF4-BACA-08FC5294F9F6}" type="datetimeFigureOut">
              <a:rPr lang="mk-MK" smtClean="0"/>
              <a:t>01.7.20</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0FB40BDC-329B-4426-BE63-7818FB082B79}" type="slidenum">
              <a:rPr lang="mk-MK" smtClean="0"/>
              <a:t>‹#›</a:t>
            </a:fld>
            <a:endParaRPr lang="mk-MK"/>
          </a:p>
        </p:txBody>
      </p:sp>
    </p:spTree>
    <p:extLst>
      <p:ext uri="{BB962C8B-B14F-4D97-AF65-F5344CB8AC3E}">
        <p14:creationId xmlns:p14="http://schemas.microsoft.com/office/powerpoint/2010/main" val="37577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CD8C61-4834-4AF4-BACA-08FC5294F9F6}" type="datetimeFigureOut">
              <a:rPr lang="mk-MK" smtClean="0"/>
              <a:t>01.7.20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0FB40BDC-329B-4426-BE63-7818FB082B79}" type="slidenum">
              <a:rPr lang="mk-MK" smtClean="0"/>
              <a:t>‹#›</a:t>
            </a:fld>
            <a:endParaRPr lang="mk-MK"/>
          </a:p>
        </p:txBody>
      </p:sp>
    </p:spTree>
    <p:extLst>
      <p:ext uri="{BB962C8B-B14F-4D97-AF65-F5344CB8AC3E}">
        <p14:creationId xmlns:p14="http://schemas.microsoft.com/office/powerpoint/2010/main" val="329119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CD8C61-4834-4AF4-BACA-08FC5294F9F6}" type="datetimeFigureOut">
              <a:rPr lang="mk-MK" smtClean="0"/>
              <a:t>01.7.20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0FB40BDC-329B-4426-BE63-7818FB082B79}" type="slidenum">
              <a:rPr lang="mk-MK" smtClean="0"/>
              <a:t>‹#›</a:t>
            </a:fld>
            <a:endParaRPr lang="mk-MK"/>
          </a:p>
        </p:txBody>
      </p:sp>
    </p:spTree>
    <p:extLst>
      <p:ext uri="{BB962C8B-B14F-4D97-AF65-F5344CB8AC3E}">
        <p14:creationId xmlns:p14="http://schemas.microsoft.com/office/powerpoint/2010/main" val="399030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k-M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D8C61-4834-4AF4-BACA-08FC5294F9F6}" type="datetimeFigureOut">
              <a:rPr lang="mk-MK" smtClean="0"/>
              <a:t>01.7.20</a:t>
            </a:fld>
            <a:endParaRPr lang="mk-M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k-M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40BDC-329B-4426-BE63-7818FB082B79}" type="slidenum">
              <a:rPr lang="mk-MK" smtClean="0"/>
              <a:t>‹#›</a:t>
            </a:fld>
            <a:endParaRPr lang="mk-MK"/>
          </a:p>
        </p:txBody>
      </p:sp>
    </p:spTree>
    <p:extLst>
      <p:ext uri="{BB962C8B-B14F-4D97-AF65-F5344CB8AC3E}">
        <p14:creationId xmlns:p14="http://schemas.microsoft.com/office/powerpoint/2010/main" val="2067129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www.commonsense.org/education/top-picks/best-apps-and-websites-for-learning-programming-and-coding"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504" y="3954438"/>
            <a:ext cx="8031904" cy="1266919"/>
          </a:xfrm>
        </p:spPr>
        <p:txBody>
          <a:bodyPr/>
          <a:lstStyle/>
          <a:p>
            <a:r>
              <a:rPr lang="mk-MK" cap="none" dirty="0"/>
              <a:t>УЧИЛИШТА </a:t>
            </a:r>
            <a:br>
              <a:rPr lang="mk-MK" cap="none" dirty="0"/>
            </a:br>
            <a:r>
              <a:rPr lang="mk-MK" cap="none" dirty="0"/>
              <a:t>НА </a:t>
            </a:r>
            <a:r>
              <a:rPr lang="en-GB" cap="none" noProof="0" dirty="0"/>
              <a:t>21</a:t>
            </a:r>
            <a:r>
              <a:rPr lang="mk-MK" cap="none" baseline="30000" dirty="0"/>
              <a:t>-</a:t>
            </a:r>
            <a:r>
              <a:rPr lang="mk-MK" cap="none" baseline="30000" noProof="0" dirty="0"/>
              <a:t>ОТ</a:t>
            </a:r>
            <a:r>
              <a:rPr lang="en-GB" cap="none" noProof="0" dirty="0"/>
              <a:t> </a:t>
            </a:r>
            <a:r>
              <a:rPr lang="mk-MK" cap="none" noProof="0" dirty="0"/>
              <a:t>ВЕК</a:t>
            </a:r>
            <a:endParaRPr lang="en-GB" cap="none" noProof="0" dirty="0"/>
          </a:p>
        </p:txBody>
      </p:sp>
      <p:sp>
        <p:nvSpPr>
          <p:cNvPr id="3" name="Subtitle 2"/>
          <p:cNvSpPr>
            <a:spLocks noGrp="1"/>
          </p:cNvSpPr>
          <p:nvPr>
            <p:ph type="subTitle" idx="1"/>
          </p:nvPr>
        </p:nvSpPr>
        <p:spPr>
          <a:xfrm>
            <a:off x="386504" y="3085937"/>
            <a:ext cx="8352000" cy="252239"/>
          </a:xfrm>
        </p:spPr>
        <p:txBody>
          <a:bodyPr/>
          <a:lstStyle/>
          <a:p>
            <a:r>
              <a:rPr lang="mk-MK" cap="none"/>
              <a:t>ПРОГРАМА „УЧИЛИШТА НА 21</a:t>
            </a:r>
            <a:r>
              <a:rPr lang="mk-MK" cap="none" baseline="30000"/>
              <a:t>–от </a:t>
            </a:r>
            <a:r>
              <a:rPr lang="mk-MK" cap="none"/>
              <a:t>ВЕК“</a:t>
            </a:r>
            <a:endParaRPr lang="en-GB" noProof="0" dirty="0"/>
          </a:p>
        </p:txBody>
      </p:sp>
      <p:sp>
        <p:nvSpPr>
          <p:cNvPr id="4" name="Footer Placeholder 3"/>
          <p:cNvSpPr>
            <a:spLocks noGrp="1"/>
          </p:cNvSpPr>
          <p:nvPr>
            <p:ph type="ftr" sz="quarter" idx="3"/>
          </p:nvPr>
        </p:nvSpPr>
        <p:spPr>
          <a:xfrm>
            <a:off x="360000" y="6324594"/>
            <a:ext cx="8424000" cy="396000"/>
          </a:xfrm>
        </p:spPr>
        <p:txBody>
          <a:bodyPr/>
          <a:lstStyle/>
          <a:p>
            <a:r>
              <a:rPr lang="en-GB" dirty="0"/>
              <a:t>www.britishcouncil.</a:t>
            </a:r>
            <a:r>
              <a:rPr lang="en-150" dirty="0"/>
              <a:t>m</a:t>
            </a:r>
            <a:r>
              <a:rPr lang="en-GB" dirty="0"/>
              <a:t>k</a:t>
            </a:r>
          </a:p>
        </p:txBody>
      </p:sp>
      <p:sp>
        <p:nvSpPr>
          <p:cNvPr id="5" name="Content Placeholder 4"/>
          <p:cNvSpPr>
            <a:spLocks noGrp="1"/>
          </p:cNvSpPr>
          <p:nvPr>
            <p:ph sz="quarter" idx="12"/>
          </p:nvPr>
        </p:nvSpPr>
        <p:spPr>
          <a:xfrm>
            <a:off x="386504" y="3438894"/>
            <a:ext cx="8352000" cy="298406"/>
          </a:xfrm>
        </p:spPr>
        <p:txBody>
          <a:bodyPr/>
          <a:lstStyle/>
          <a:p>
            <a:endParaRPr lang="en-GB" noProof="0" dirty="0"/>
          </a:p>
        </p:txBody>
      </p:sp>
    </p:spTree>
    <p:extLst>
      <p:ext uri="{BB962C8B-B14F-4D97-AF65-F5344CB8AC3E}">
        <p14:creationId xmlns:p14="http://schemas.microsoft.com/office/powerpoint/2010/main" val="419863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3A352592-0B3E-4FCD-9F4E-71887B6E8FD5}"/>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lnSpc>
                <a:spcPct val="90000"/>
              </a:lnSpc>
            </a:pPr>
            <a:r>
              <a:rPr lang="en-US"/>
              <a:t>Програмирање во образование</a:t>
            </a:r>
          </a:p>
        </p:txBody>
      </p:sp>
      <p:pic>
        <p:nvPicPr>
          <p:cNvPr id="11" name="Резервирано место за содржина 10">
            <a:extLst>
              <a:ext uri="{FF2B5EF4-FFF2-40B4-BE49-F238E27FC236}">
                <a16:creationId xmlns:a16="http://schemas.microsoft.com/office/drawing/2014/main" id="{49A5B3E6-3A5C-4059-8C08-4E2D6D4671F8}"/>
              </a:ext>
            </a:extLst>
          </p:cNvPr>
          <p:cNvPicPr>
            <a:picLocks noGrp="1"/>
          </p:cNvPicPr>
          <p:nvPr>
            <p:ph idx="1"/>
          </p:nvPr>
        </p:nvPicPr>
        <p:blipFill rotWithShape="1">
          <a:blip r:embed="rId2"/>
          <a:srcRect r="34511" b="5545"/>
          <a:stretch/>
        </p:blipFill>
        <p:spPr bwMode="auto">
          <a:xfrm>
            <a:off x="304800" y="1600200"/>
            <a:ext cx="7467600" cy="457200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76680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3A352592-0B3E-4FCD-9F4E-71887B6E8FD5}"/>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lnSpc>
                <a:spcPct val="90000"/>
              </a:lnSpc>
            </a:pPr>
            <a:r>
              <a:rPr lang="en-US"/>
              <a:t>Програмирање во образование</a:t>
            </a:r>
          </a:p>
        </p:txBody>
      </p:sp>
      <p:pic>
        <p:nvPicPr>
          <p:cNvPr id="10" name="Резервирано место за содржина 9">
            <a:extLst>
              <a:ext uri="{FF2B5EF4-FFF2-40B4-BE49-F238E27FC236}">
                <a16:creationId xmlns:a16="http://schemas.microsoft.com/office/drawing/2014/main" id="{8E6F5F6D-225F-41FA-93E2-C53015D437EE}"/>
              </a:ext>
            </a:extLst>
          </p:cNvPr>
          <p:cNvPicPr>
            <a:picLocks noGrp="1" noChangeAspect="1"/>
          </p:cNvPicPr>
          <p:nvPr>
            <p:ph idx="1"/>
          </p:nvPr>
        </p:nvPicPr>
        <p:blipFill>
          <a:blip r:embed="rId2"/>
          <a:stretch>
            <a:fillRect/>
          </a:stretch>
        </p:blipFill>
        <p:spPr>
          <a:xfrm>
            <a:off x="304800" y="1371600"/>
            <a:ext cx="1641158" cy="4525963"/>
          </a:xfrm>
          <a:prstGeom prst="rect">
            <a:avLst/>
          </a:prstGeom>
        </p:spPr>
      </p:pic>
      <p:pic>
        <p:nvPicPr>
          <p:cNvPr id="12" name="Слика 11">
            <a:extLst>
              <a:ext uri="{FF2B5EF4-FFF2-40B4-BE49-F238E27FC236}">
                <a16:creationId xmlns:a16="http://schemas.microsoft.com/office/drawing/2014/main" id="{3A97D5AB-7090-488D-ADC2-6353ED7F03A1}"/>
              </a:ext>
            </a:extLst>
          </p:cNvPr>
          <p:cNvPicPr>
            <a:picLocks noChangeAspect="1"/>
          </p:cNvPicPr>
          <p:nvPr/>
        </p:nvPicPr>
        <p:blipFill>
          <a:blip r:embed="rId3"/>
          <a:stretch>
            <a:fillRect/>
          </a:stretch>
        </p:blipFill>
        <p:spPr>
          <a:xfrm>
            <a:off x="1973292" y="1233700"/>
            <a:ext cx="3439744" cy="5010537"/>
          </a:xfrm>
          <a:prstGeom prst="rect">
            <a:avLst/>
          </a:prstGeom>
        </p:spPr>
      </p:pic>
      <p:pic>
        <p:nvPicPr>
          <p:cNvPr id="14" name="Слика 13">
            <a:extLst>
              <a:ext uri="{FF2B5EF4-FFF2-40B4-BE49-F238E27FC236}">
                <a16:creationId xmlns:a16="http://schemas.microsoft.com/office/drawing/2014/main" id="{9BE4D760-3343-4A26-9DED-0DAE84815476}"/>
              </a:ext>
            </a:extLst>
          </p:cNvPr>
          <p:cNvPicPr>
            <a:picLocks noChangeAspect="1"/>
          </p:cNvPicPr>
          <p:nvPr/>
        </p:nvPicPr>
        <p:blipFill>
          <a:blip r:embed="rId4"/>
          <a:stretch>
            <a:fillRect/>
          </a:stretch>
        </p:blipFill>
        <p:spPr>
          <a:xfrm>
            <a:off x="5562600" y="1225984"/>
            <a:ext cx="3421130" cy="5114925"/>
          </a:xfrm>
          <a:prstGeom prst="rect">
            <a:avLst/>
          </a:prstGeom>
        </p:spPr>
      </p:pic>
    </p:spTree>
    <p:extLst>
      <p:ext uri="{BB962C8B-B14F-4D97-AF65-F5344CB8AC3E}">
        <p14:creationId xmlns:p14="http://schemas.microsoft.com/office/powerpoint/2010/main" val="300866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C38AA0FB-49B1-49A6-B585-0C3E4888B750}"/>
              </a:ext>
            </a:extLst>
          </p:cNvPr>
          <p:cNvSpPr>
            <a:spLocks noGrp="1"/>
          </p:cNvSpPr>
          <p:nvPr>
            <p:ph type="title"/>
          </p:nvPr>
        </p:nvSpPr>
        <p:spPr/>
        <p:txBody>
          <a:bodyPr/>
          <a:lstStyle/>
          <a:p>
            <a:r>
              <a:rPr lang="mk-MK" dirty="0"/>
              <a:t>Програмирање во образование</a:t>
            </a:r>
          </a:p>
        </p:txBody>
      </p:sp>
      <p:pic>
        <p:nvPicPr>
          <p:cNvPr id="4" name="Резервирано место за содржина 3">
            <a:extLst>
              <a:ext uri="{FF2B5EF4-FFF2-40B4-BE49-F238E27FC236}">
                <a16:creationId xmlns:a16="http://schemas.microsoft.com/office/drawing/2014/main" id="{372D6479-C5C3-46DE-91FF-675622BBE0B9}"/>
              </a:ext>
            </a:extLst>
          </p:cNvPr>
          <p:cNvPicPr>
            <a:picLocks noGrp="1" noChangeAspect="1"/>
          </p:cNvPicPr>
          <p:nvPr>
            <p:ph idx="1"/>
          </p:nvPr>
        </p:nvPicPr>
        <p:blipFill>
          <a:blip r:embed="rId2"/>
          <a:stretch>
            <a:fillRect/>
          </a:stretch>
        </p:blipFill>
        <p:spPr>
          <a:xfrm>
            <a:off x="228600" y="1455256"/>
            <a:ext cx="4891191" cy="4525963"/>
          </a:xfrm>
          <a:prstGeom prst="rect">
            <a:avLst/>
          </a:prstGeom>
        </p:spPr>
      </p:pic>
      <p:pic>
        <p:nvPicPr>
          <p:cNvPr id="6" name="Слика 5">
            <a:extLst>
              <a:ext uri="{FF2B5EF4-FFF2-40B4-BE49-F238E27FC236}">
                <a16:creationId xmlns:a16="http://schemas.microsoft.com/office/drawing/2014/main" id="{A4F97898-C317-415E-A37A-3EB5D23BF2B8}"/>
              </a:ext>
            </a:extLst>
          </p:cNvPr>
          <p:cNvPicPr/>
          <p:nvPr/>
        </p:nvPicPr>
        <p:blipFill rotWithShape="1">
          <a:blip r:embed="rId3"/>
          <a:srcRect l="29133" r="25059" b="34653"/>
          <a:stretch/>
        </p:blipFill>
        <p:spPr bwMode="auto">
          <a:xfrm>
            <a:off x="5562601" y="2376170"/>
            <a:ext cx="3352800" cy="2576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597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Наслов 1">
            <a:extLst>
              <a:ext uri="{FF2B5EF4-FFF2-40B4-BE49-F238E27FC236}">
                <a16:creationId xmlns:a16="http://schemas.microsoft.com/office/drawing/2014/main" id="{3A352592-0B3E-4FCD-9F4E-71887B6E8FD5}"/>
              </a:ext>
            </a:extLst>
          </p:cNvPr>
          <p:cNvSpPr>
            <a:spLocks noGrp="1"/>
          </p:cNvSpPr>
          <p:nvPr>
            <p:ph type="title"/>
          </p:nvPr>
        </p:nvSpPr>
        <p:spPr>
          <a:xfrm>
            <a:off x="718879" y="800392"/>
            <a:ext cx="7698523" cy="1212102"/>
          </a:xfrm>
        </p:spPr>
        <p:txBody>
          <a:bodyPr>
            <a:normAutofit/>
          </a:bodyPr>
          <a:lstStyle/>
          <a:p>
            <a:r>
              <a:rPr lang="mk-MK" sz="3500">
                <a:solidFill>
                  <a:srgbClr val="FFFFFF"/>
                </a:solidFill>
              </a:rPr>
              <a:t>Програмирање во образование</a:t>
            </a:r>
          </a:p>
        </p:txBody>
      </p:sp>
      <p:sp>
        <p:nvSpPr>
          <p:cNvPr id="3" name="Резервирано место за содржина 2">
            <a:extLst>
              <a:ext uri="{FF2B5EF4-FFF2-40B4-BE49-F238E27FC236}">
                <a16:creationId xmlns:a16="http://schemas.microsoft.com/office/drawing/2014/main" id="{6D9B7C57-1EE8-41C2-9375-C575A17797F4}"/>
              </a:ext>
            </a:extLst>
          </p:cNvPr>
          <p:cNvSpPr>
            <a:spLocks noGrp="1"/>
          </p:cNvSpPr>
          <p:nvPr>
            <p:ph idx="1"/>
          </p:nvPr>
        </p:nvSpPr>
        <p:spPr>
          <a:xfrm>
            <a:off x="609701" y="2717934"/>
            <a:ext cx="7500342" cy="3289300"/>
          </a:xfrm>
        </p:spPr>
        <p:txBody>
          <a:bodyPr anchor="ctr">
            <a:normAutofit/>
          </a:bodyPr>
          <a:lstStyle/>
          <a:p>
            <a:pPr marL="0" indent="0" algn="just">
              <a:buNone/>
            </a:pPr>
            <a:r>
              <a:rPr lang="mk-MK" sz="2400" dirty="0"/>
              <a:t>Сите наведени апликации обезбедуваат визуелизација на програмите преку симулатори со што учениците добиваат претстава за она што го работат. </a:t>
            </a:r>
            <a:r>
              <a:rPr lang="en-US" sz="2400" dirty="0"/>
              <a:t>Micro:bit </a:t>
            </a:r>
            <a:r>
              <a:rPr lang="mk-MK" sz="2400" dirty="0"/>
              <a:t>овозможува и примена со останати компоненти како што се сензори, електромотори, контролни табли и слично со кои може да се креира сложен уред кој ќе може да се управува. </a:t>
            </a:r>
          </a:p>
          <a:p>
            <a:pPr marL="0" indent="0" algn="just">
              <a:buNone/>
            </a:pPr>
            <a:endParaRPr lang="mk-MK" sz="2400" dirty="0"/>
          </a:p>
        </p:txBody>
      </p:sp>
    </p:spTree>
    <p:extLst>
      <p:ext uri="{BB962C8B-B14F-4D97-AF65-F5344CB8AC3E}">
        <p14:creationId xmlns:p14="http://schemas.microsoft.com/office/powerpoint/2010/main" val="371865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Наслов 1">
            <a:extLst>
              <a:ext uri="{FF2B5EF4-FFF2-40B4-BE49-F238E27FC236}">
                <a16:creationId xmlns:a16="http://schemas.microsoft.com/office/drawing/2014/main" id="{3A352592-0B3E-4FCD-9F4E-71887B6E8FD5}"/>
              </a:ext>
            </a:extLst>
          </p:cNvPr>
          <p:cNvSpPr>
            <a:spLocks noGrp="1"/>
          </p:cNvSpPr>
          <p:nvPr>
            <p:ph type="title"/>
          </p:nvPr>
        </p:nvSpPr>
        <p:spPr>
          <a:xfrm>
            <a:off x="718879" y="800392"/>
            <a:ext cx="7698523" cy="1212102"/>
          </a:xfrm>
        </p:spPr>
        <p:txBody>
          <a:bodyPr>
            <a:normAutofit/>
          </a:bodyPr>
          <a:lstStyle/>
          <a:p>
            <a:r>
              <a:rPr lang="mk-MK" sz="3500">
                <a:solidFill>
                  <a:srgbClr val="FFFFFF"/>
                </a:solidFill>
              </a:rPr>
              <a:t>Програмирање во образование</a:t>
            </a:r>
          </a:p>
        </p:txBody>
      </p:sp>
      <p:pic>
        <p:nvPicPr>
          <p:cNvPr id="2050" name="Picture 2" descr="Picture">
            <a:extLst>
              <a:ext uri="{FF2B5EF4-FFF2-40B4-BE49-F238E27FC236}">
                <a16:creationId xmlns:a16="http://schemas.microsoft.com/office/drawing/2014/main" id="{67656B92-4DBC-4272-9546-841898F31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480026"/>
            <a:ext cx="2143125" cy="235687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езервирано место за содржина 12">
            <a:extLst>
              <a:ext uri="{FF2B5EF4-FFF2-40B4-BE49-F238E27FC236}">
                <a16:creationId xmlns:a16="http://schemas.microsoft.com/office/drawing/2014/main" id="{388784F9-0DD1-4F3F-998C-BF8C30BFBD1B}"/>
              </a:ext>
            </a:extLst>
          </p:cNvPr>
          <p:cNvPicPr>
            <a:picLocks noGrp="1" noChangeAspect="1"/>
          </p:cNvPicPr>
          <p:nvPr>
            <p:ph idx="1"/>
          </p:nvPr>
        </p:nvPicPr>
        <p:blipFill>
          <a:blip r:embed="rId3"/>
          <a:stretch>
            <a:fillRect/>
          </a:stretch>
        </p:blipFill>
        <p:spPr>
          <a:xfrm>
            <a:off x="698474" y="2256753"/>
            <a:ext cx="7499350" cy="2239758"/>
          </a:xfrm>
          <a:prstGeom prst="rect">
            <a:avLst/>
          </a:prstGeom>
        </p:spPr>
      </p:pic>
    </p:spTree>
    <p:extLst>
      <p:ext uri="{BB962C8B-B14F-4D97-AF65-F5344CB8AC3E}">
        <p14:creationId xmlns:p14="http://schemas.microsoft.com/office/powerpoint/2010/main" val="327243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Наслов 1">
            <a:extLst>
              <a:ext uri="{FF2B5EF4-FFF2-40B4-BE49-F238E27FC236}">
                <a16:creationId xmlns:a16="http://schemas.microsoft.com/office/drawing/2014/main" id="{3A352592-0B3E-4FCD-9F4E-71887B6E8FD5}"/>
              </a:ext>
            </a:extLst>
          </p:cNvPr>
          <p:cNvSpPr>
            <a:spLocks noGrp="1"/>
          </p:cNvSpPr>
          <p:nvPr>
            <p:ph type="title"/>
          </p:nvPr>
        </p:nvSpPr>
        <p:spPr>
          <a:xfrm>
            <a:off x="718879" y="800392"/>
            <a:ext cx="7698523" cy="1212102"/>
          </a:xfrm>
        </p:spPr>
        <p:txBody>
          <a:bodyPr>
            <a:normAutofit/>
          </a:bodyPr>
          <a:lstStyle/>
          <a:p>
            <a:r>
              <a:rPr lang="mk-MK" sz="3500">
                <a:solidFill>
                  <a:srgbClr val="FFFFFF"/>
                </a:solidFill>
              </a:rPr>
              <a:t>Програмирање во образование</a:t>
            </a:r>
          </a:p>
        </p:txBody>
      </p:sp>
      <p:sp>
        <p:nvSpPr>
          <p:cNvPr id="3" name="Резервирано место за содржина 2">
            <a:extLst>
              <a:ext uri="{FF2B5EF4-FFF2-40B4-BE49-F238E27FC236}">
                <a16:creationId xmlns:a16="http://schemas.microsoft.com/office/drawing/2014/main" id="{6D9B7C57-1EE8-41C2-9375-C575A17797F4}"/>
              </a:ext>
            </a:extLst>
          </p:cNvPr>
          <p:cNvSpPr>
            <a:spLocks noGrp="1"/>
          </p:cNvSpPr>
          <p:nvPr>
            <p:ph idx="1"/>
          </p:nvPr>
        </p:nvSpPr>
        <p:spPr>
          <a:xfrm>
            <a:off x="1025718" y="2490436"/>
            <a:ext cx="7281746" cy="3986564"/>
          </a:xfrm>
        </p:spPr>
        <p:txBody>
          <a:bodyPr anchor="ctr">
            <a:normAutofit fontScale="92500"/>
          </a:bodyPr>
          <a:lstStyle/>
          <a:p>
            <a:pPr marL="0" indent="0" algn="just">
              <a:buNone/>
            </a:pPr>
            <a:r>
              <a:rPr lang="mk-MK" sz="2400" dirty="0"/>
              <a:t>За значењето на програмирањето може да се зборува многу по однос на придобивките како на професионално така и во секојдневните активности во овој дигитален свет. Не се очекува сите да се подготват за програмери туку да ги развијат вештините потребни за живот во 21 Век кои се потребни за секое работно место. Најважно е да се нагласи дека учениците се нашата иднина од кои зависи економскиот и општествениот развој на нашата држава и е повеќе од потребно да се инвестира во нивните вештини кои се неопходни за нивниот иден професионален развој.</a:t>
            </a:r>
          </a:p>
        </p:txBody>
      </p:sp>
    </p:spTree>
    <p:extLst>
      <p:ext uri="{BB962C8B-B14F-4D97-AF65-F5344CB8AC3E}">
        <p14:creationId xmlns:p14="http://schemas.microsoft.com/office/powerpoint/2010/main" val="181153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800"/>
            <a:ext cx="8352000" cy="530127"/>
          </a:xfrm>
        </p:spPr>
        <p:txBody>
          <a:bodyPr>
            <a:normAutofit fontScale="90000"/>
          </a:bodyPr>
          <a:lstStyle/>
          <a:p>
            <a:r>
              <a:rPr lang="mk-MK" dirty="0"/>
              <a:t>Примена на кодирање во наставата и практични примери и активности</a:t>
            </a:r>
            <a:br>
              <a:rPr lang="ru-RU" dirty="0"/>
            </a:br>
            <a:r>
              <a:rPr lang="ru-RU" dirty="0"/>
              <a:t>(вебинар)</a:t>
            </a:r>
            <a:endParaRPr lang="en-GB" noProof="0" dirty="0"/>
          </a:p>
        </p:txBody>
      </p:sp>
      <p:sp>
        <p:nvSpPr>
          <p:cNvPr id="3" name="Footer Placeholder 2"/>
          <p:cNvSpPr>
            <a:spLocks noGrp="1"/>
          </p:cNvSpPr>
          <p:nvPr>
            <p:ph type="ftr" sz="quarter" idx="3"/>
          </p:nvPr>
        </p:nvSpPr>
        <p:spPr>
          <a:xfrm>
            <a:off x="360000" y="6324594"/>
            <a:ext cx="8424000" cy="396000"/>
          </a:xfrm>
        </p:spPr>
        <p:txBody>
          <a:bodyPr/>
          <a:lstStyle/>
          <a:p>
            <a:r>
              <a:rPr lang="en-GB" dirty="0"/>
              <a:t>www.britishcouncil.</a:t>
            </a:r>
            <a:r>
              <a:rPr lang="en-150" dirty="0"/>
              <a:t>m</a:t>
            </a:r>
            <a:r>
              <a:rPr lang="en-GB" dirty="0"/>
              <a:t>k</a:t>
            </a:r>
          </a:p>
        </p:txBody>
      </p:sp>
      <p:sp>
        <p:nvSpPr>
          <p:cNvPr id="4" name="Title 1">
            <a:extLst>
              <a:ext uri="{FF2B5EF4-FFF2-40B4-BE49-F238E27FC236}">
                <a16:creationId xmlns:a16="http://schemas.microsoft.com/office/drawing/2014/main" id="{5272DB0D-BDF9-445D-993A-B1C469931908}"/>
              </a:ext>
            </a:extLst>
          </p:cNvPr>
          <p:cNvSpPr txBox="1">
            <a:spLocks/>
          </p:cNvSpPr>
          <p:nvPr/>
        </p:nvSpPr>
        <p:spPr>
          <a:xfrm>
            <a:off x="381000" y="5791200"/>
            <a:ext cx="8352000" cy="530127"/>
          </a:xfrm>
          <a:prstGeom prst="rect">
            <a:avLst/>
          </a:prstGeom>
        </p:spPr>
        <p:txBody>
          <a:bodyPr vert="horz" lIns="72000" tIns="72000" rIns="72000" bIns="72000" rtlCol="0" anchor="ctr">
            <a:normAutofit fontScale="67500" lnSpcReduction="2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r"/>
            <a:r>
              <a:rPr lang="ru-RU" dirty="0"/>
              <a:t>Гордана Јанакиевска</a:t>
            </a:r>
            <a:endParaRPr lang="en-GB" dirty="0"/>
          </a:p>
        </p:txBody>
      </p:sp>
    </p:spTree>
    <p:extLst>
      <p:ext uri="{BB962C8B-B14F-4D97-AF65-F5344CB8AC3E}">
        <p14:creationId xmlns:p14="http://schemas.microsoft.com/office/powerpoint/2010/main" val="276319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Наслов 1">
            <a:extLst>
              <a:ext uri="{FF2B5EF4-FFF2-40B4-BE49-F238E27FC236}">
                <a16:creationId xmlns:a16="http://schemas.microsoft.com/office/drawing/2014/main" id="{B8A41D31-7B37-41D0-879B-FD12B5547C36}"/>
              </a:ext>
            </a:extLst>
          </p:cNvPr>
          <p:cNvSpPr>
            <a:spLocks noGrp="1"/>
          </p:cNvSpPr>
          <p:nvPr>
            <p:ph type="title"/>
          </p:nvPr>
        </p:nvSpPr>
        <p:spPr>
          <a:xfrm>
            <a:off x="718879" y="800392"/>
            <a:ext cx="7698523" cy="1212102"/>
          </a:xfrm>
        </p:spPr>
        <p:txBody>
          <a:bodyPr>
            <a:normAutofit/>
          </a:bodyPr>
          <a:lstStyle/>
          <a:p>
            <a:r>
              <a:rPr lang="mk-MK" sz="3500">
                <a:solidFill>
                  <a:srgbClr val="FFFFFF"/>
                </a:solidFill>
              </a:rPr>
              <a:t>Програмирање</a:t>
            </a:r>
          </a:p>
        </p:txBody>
      </p:sp>
      <p:sp>
        <p:nvSpPr>
          <p:cNvPr id="3" name="Резервирано место за содржина 2">
            <a:extLst>
              <a:ext uri="{FF2B5EF4-FFF2-40B4-BE49-F238E27FC236}">
                <a16:creationId xmlns:a16="http://schemas.microsoft.com/office/drawing/2014/main" id="{150E4400-9B01-4EFD-AD80-CD473594CF69}"/>
              </a:ext>
            </a:extLst>
          </p:cNvPr>
          <p:cNvSpPr>
            <a:spLocks noGrp="1"/>
          </p:cNvSpPr>
          <p:nvPr>
            <p:ph idx="1"/>
          </p:nvPr>
        </p:nvSpPr>
        <p:spPr>
          <a:xfrm>
            <a:off x="1025718" y="2490436"/>
            <a:ext cx="7391684" cy="3731848"/>
          </a:xfrm>
        </p:spPr>
        <p:txBody>
          <a:bodyPr anchor="ctr">
            <a:normAutofit/>
          </a:bodyPr>
          <a:lstStyle/>
          <a:p>
            <a:pPr marL="0" indent="0" algn="just">
              <a:buNone/>
            </a:pPr>
            <a:r>
              <a:rPr lang="mk-MK" sz="2400" dirty="0"/>
              <a:t>Програмирањето е активност која задолжително вклучува резонирање, планирање, креативност, критичко размислување, кои се користат за опис на програмата која треба да се напише (алгоритам) и решавање на проблемот преку пишување програма (кодирање).</a:t>
            </a:r>
          </a:p>
          <a:p>
            <a:pPr marL="0" indent="0" algn="just">
              <a:buNone/>
            </a:pPr>
            <a:r>
              <a:rPr lang="mk-MK" sz="2400" dirty="0"/>
              <a:t>Затоа изучувањето програмирање обезбедува постојан ангажман на ученикот со кој ќе ги користи и ќе ги развива споменатите вештини.</a:t>
            </a:r>
          </a:p>
        </p:txBody>
      </p:sp>
    </p:spTree>
    <p:extLst>
      <p:ext uri="{BB962C8B-B14F-4D97-AF65-F5344CB8AC3E}">
        <p14:creationId xmlns:p14="http://schemas.microsoft.com/office/powerpoint/2010/main" val="28190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Наслов 1">
            <a:extLst>
              <a:ext uri="{FF2B5EF4-FFF2-40B4-BE49-F238E27FC236}">
                <a16:creationId xmlns:a16="http://schemas.microsoft.com/office/drawing/2014/main" id="{B8A41D31-7B37-41D0-879B-FD12B5547C36}"/>
              </a:ext>
            </a:extLst>
          </p:cNvPr>
          <p:cNvSpPr>
            <a:spLocks noGrp="1"/>
          </p:cNvSpPr>
          <p:nvPr>
            <p:ph type="title"/>
          </p:nvPr>
        </p:nvSpPr>
        <p:spPr>
          <a:xfrm>
            <a:off x="718879" y="800392"/>
            <a:ext cx="7698523" cy="1212102"/>
          </a:xfrm>
        </p:spPr>
        <p:txBody>
          <a:bodyPr>
            <a:normAutofit/>
          </a:bodyPr>
          <a:lstStyle/>
          <a:p>
            <a:r>
              <a:rPr lang="mk-MK" sz="3500" dirty="0">
                <a:solidFill>
                  <a:srgbClr val="FFFFFF"/>
                </a:solidFill>
              </a:rPr>
              <a:t>Програмирање</a:t>
            </a:r>
            <a:r>
              <a:rPr lang="en-US" sz="3500" dirty="0">
                <a:solidFill>
                  <a:srgbClr val="FFFFFF"/>
                </a:solidFill>
              </a:rPr>
              <a:t> </a:t>
            </a:r>
            <a:r>
              <a:rPr lang="mk-MK" sz="3500" dirty="0">
                <a:solidFill>
                  <a:srgbClr val="FFFFFF"/>
                </a:solidFill>
              </a:rPr>
              <a:t>и интелигенција</a:t>
            </a:r>
          </a:p>
        </p:txBody>
      </p:sp>
      <p:sp>
        <p:nvSpPr>
          <p:cNvPr id="3" name="Резервирано место за содржина 2">
            <a:extLst>
              <a:ext uri="{FF2B5EF4-FFF2-40B4-BE49-F238E27FC236}">
                <a16:creationId xmlns:a16="http://schemas.microsoft.com/office/drawing/2014/main" id="{150E4400-9B01-4EFD-AD80-CD473594CF69}"/>
              </a:ext>
            </a:extLst>
          </p:cNvPr>
          <p:cNvSpPr>
            <a:spLocks noGrp="1"/>
          </p:cNvSpPr>
          <p:nvPr>
            <p:ph idx="1"/>
          </p:nvPr>
        </p:nvSpPr>
        <p:spPr>
          <a:xfrm>
            <a:off x="1025718" y="2177170"/>
            <a:ext cx="7281746" cy="4376030"/>
          </a:xfrm>
        </p:spPr>
        <p:txBody>
          <a:bodyPr anchor="ctr">
            <a:normAutofit fontScale="77500" lnSpcReduction="20000"/>
          </a:bodyPr>
          <a:lstStyle/>
          <a:p>
            <a:pPr marL="0" indent="0" algn="just">
              <a:lnSpc>
                <a:spcPct val="90000"/>
              </a:lnSpc>
              <a:buNone/>
            </a:pPr>
            <a:endParaRPr lang="mk-MK" sz="2400" dirty="0"/>
          </a:p>
          <a:p>
            <a:pPr marL="0" indent="0" algn="just">
              <a:lnSpc>
                <a:spcPct val="120000"/>
              </a:lnSpc>
              <a:buNone/>
            </a:pPr>
            <a:r>
              <a:rPr lang="mk-MK" sz="2600" dirty="0"/>
              <a:t>Интелигенција е способност за разбирање на нештата, учење, резонирање, планирање, креативност, критичко размислување и решавање проблеми.</a:t>
            </a:r>
          </a:p>
          <a:p>
            <a:pPr marL="0" indent="0" algn="just">
              <a:lnSpc>
                <a:spcPct val="120000"/>
              </a:lnSpc>
              <a:buNone/>
            </a:pPr>
            <a:r>
              <a:rPr lang="mk-MK" sz="2600" dirty="0"/>
              <a:t>Воопштено, може да се опише како способност за перцепција или дедукција на информации и да се зачува како знаење кое ќе се применува во секојдневните активности или во одреден контекст.</a:t>
            </a:r>
          </a:p>
          <a:p>
            <a:pPr marL="0" indent="0" algn="just">
              <a:lnSpc>
                <a:spcPct val="120000"/>
              </a:lnSpc>
              <a:buNone/>
            </a:pPr>
            <a:r>
              <a:rPr lang="mk-MK" sz="2600" dirty="0"/>
              <a:t>Имајќи ги во предвид активностите во процесот на програмирањето и резултатите од голем број стручни трудови, процесот на креирање програми во голема мера придонесува за развивање на интелигенцијата.</a:t>
            </a:r>
            <a:r>
              <a:rPr lang="en-US" sz="2600" dirty="0"/>
              <a:t> </a:t>
            </a:r>
            <a:r>
              <a:rPr lang="mk-MK" sz="2600" dirty="0"/>
              <a:t>Се користат и надградуваат способностите кои се карактеристични за интелигенција.</a:t>
            </a:r>
            <a:endParaRPr lang="mk-MK" sz="2400" dirty="0"/>
          </a:p>
          <a:p>
            <a:pPr marL="0" indent="0">
              <a:buNone/>
            </a:pPr>
            <a:endParaRPr lang="en-US" sz="2100" dirty="0"/>
          </a:p>
        </p:txBody>
      </p:sp>
    </p:spTree>
    <p:extLst>
      <p:ext uri="{BB962C8B-B14F-4D97-AF65-F5344CB8AC3E}">
        <p14:creationId xmlns:p14="http://schemas.microsoft.com/office/powerpoint/2010/main" val="139023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Наслов 1">
            <a:extLst>
              <a:ext uri="{FF2B5EF4-FFF2-40B4-BE49-F238E27FC236}">
                <a16:creationId xmlns:a16="http://schemas.microsoft.com/office/drawing/2014/main" id="{5B1050E6-9CD5-4456-ABD4-2CCFDB064045}"/>
              </a:ext>
            </a:extLst>
          </p:cNvPr>
          <p:cNvSpPr>
            <a:spLocks noGrp="1"/>
          </p:cNvSpPr>
          <p:nvPr>
            <p:ph type="title"/>
          </p:nvPr>
        </p:nvSpPr>
        <p:spPr>
          <a:xfrm>
            <a:off x="718879" y="800392"/>
            <a:ext cx="7698523" cy="1212102"/>
          </a:xfrm>
        </p:spPr>
        <p:txBody>
          <a:bodyPr>
            <a:normAutofit/>
          </a:bodyPr>
          <a:lstStyle/>
          <a:p>
            <a:r>
              <a:rPr lang="mk-MK" sz="3500">
                <a:solidFill>
                  <a:srgbClr val="FFFFFF"/>
                </a:solidFill>
              </a:rPr>
              <a:t>Програмирање</a:t>
            </a:r>
          </a:p>
        </p:txBody>
      </p:sp>
      <p:sp>
        <p:nvSpPr>
          <p:cNvPr id="3" name="Резервирано место за содржина 2">
            <a:extLst>
              <a:ext uri="{FF2B5EF4-FFF2-40B4-BE49-F238E27FC236}">
                <a16:creationId xmlns:a16="http://schemas.microsoft.com/office/drawing/2014/main" id="{DAEA577E-D65C-48E3-81AA-F95CD976CA87}"/>
              </a:ext>
            </a:extLst>
          </p:cNvPr>
          <p:cNvSpPr>
            <a:spLocks noGrp="1"/>
          </p:cNvSpPr>
          <p:nvPr>
            <p:ph idx="1"/>
          </p:nvPr>
        </p:nvSpPr>
        <p:spPr>
          <a:xfrm>
            <a:off x="1025718" y="2490436"/>
            <a:ext cx="7281746" cy="4215164"/>
          </a:xfrm>
        </p:spPr>
        <p:txBody>
          <a:bodyPr anchor="ctr">
            <a:normAutofit/>
          </a:bodyPr>
          <a:lstStyle/>
          <a:p>
            <a:pPr marL="0" indent="0" algn="just">
              <a:lnSpc>
                <a:spcPct val="90000"/>
              </a:lnSpc>
              <a:buNone/>
            </a:pPr>
            <a:r>
              <a:rPr lang="mk-MK" sz="2000" dirty="0"/>
              <a:t>Програмирањето е креативен процес на развој и имплементација на инструкции кои овозможуваат компјутерот да изврши одредена задача со точен резултат. Продукт од програмирањето е програма која обработува информации односно користи бројки и текст.</a:t>
            </a:r>
            <a:endParaRPr lang="en-US" sz="2000" dirty="0"/>
          </a:p>
          <a:p>
            <a:pPr marL="0" indent="0" algn="just">
              <a:lnSpc>
                <a:spcPct val="90000"/>
              </a:lnSpc>
              <a:buNone/>
            </a:pPr>
            <a:r>
              <a:rPr lang="mk-MK" sz="2000" dirty="0"/>
              <a:t>Истото се случува и во секојдневниот живот, извршуваме задачи користејќи информации, поседувајќи с</a:t>
            </a:r>
            <a:r>
              <a:rPr lang="ru-RU" sz="2000" dirty="0"/>
              <a:t>пособност да се размислува со цел да се заврши задачата, реши проблем или да се испланира активност. Тоа е вештина која е суштински важна за функционирање на човекот во општеството. Всушност, секојдневно програмираме со јазикот кој го познаваме и вештините кои ги поседуваме. Колку повеќе јазици знаеме и колку повеќе ни се развиени вештините толку повеќе ќе бидеме успешни!</a:t>
            </a:r>
            <a:endParaRPr lang="en-US" sz="2000" dirty="0"/>
          </a:p>
          <a:p>
            <a:pPr marL="0" indent="0">
              <a:lnSpc>
                <a:spcPct val="90000"/>
              </a:lnSpc>
              <a:buNone/>
            </a:pPr>
            <a:endParaRPr lang="mk-MK" sz="1900" dirty="0"/>
          </a:p>
        </p:txBody>
      </p:sp>
    </p:spTree>
    <p:extLst>
      <p:ext uri="{BB962C8B-B14F-4D97-AF65-F5344CB8AC3E}">
        <p14:creationId xmlns:p14="http://schemas.microsoft.com/office/powerpoint/2010/main" val="149375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Наслов 1">
            <a:extLst>
              <a:ext uri="{FF2B5EF4-FFF2-40B4-BE49-F238E27FC236}">
                <a16:creationId xmlns:a16="http://schemas.microsoft.com/office/drawing/2014/main" id="{3A352592-0B3E-4FCD-9F4E-71887B6E8FD5}"/>
              </a:ext>
            </a:extLst>
          </p:cNvPr>
          <p:cNvSpPr>
            <a:spLocks noGrp="1"/>
          </p:cNvSpPr>
          <p:nvPr>
            <p:ph type="title"/>
          </p:nvPr>
        </p:nvSpPr>
        <p:spPr>
          <a:xfrm>
            <a:off x="718879" y="800392"/>
            <a:ext cx="7698523" cy="1212102"/>
          </a:xfrm>
        </p:spPr>
        <p:txBody>
          <a:bodyPr>
            <a:normAutofit/>
          </a:bodyPr>
          <a:lstStyle/>
          <a:p>
            <a:r>
              <a:rPr lang="mk-MK" sz="3500">
                <a:solidFill>
                  <a:srgbClr val="FFFFFF"/>
                </a:solidFill>
              </a:rPr>
              <a:t>Програмирање во образование</a:t>
            </a:r>
          </a:p>
        </p:txBody>
      </p:sp>
      <p:sp>
        <p:nvSpPr>
          <p:cNvPr id="3" name="Резервирано место за содржина 2">
            <a:extLst>
              <a:ext uri="{FF2B5EF4-FFF2-40B4-BE49-F238E27FC236}">
                <a16:creationId xmlns:a16="http://schemas.microsoft.com/office/drawing/2014/main" id="{6D9B7C57-1EE8-41C2-9375-C575A17797F4}"/>
              </a:ext>
            </a:extLst>
          </p:cNvPr>
          <p:cNvSpPr>
            <a:spLocks noGrp="1"/>
          </p:cNvSpPr>
          <p:nvPr>
            <p:ph idx="1"/>
          </p:nvPr>
        </p:nvSpPr>
        <p:spPr>
          <a:xfrm>
            <a:off x="1025718" y="2490436"/>
            <a:ext cx="7281746" cy="3567173"/>
          </a:xfrm>
        </p:spPr>
        <p:txBody>
          <a:bodyPr anchor="ctr">
            <a:normAutofit lnSpcReduction="10000"/>
          </a:bodyPr>
          <a:lstStyle/>
          <a:p>
            <a:pPr marL="0" indent="0" algn="just">
              <a:buNone/>
            </a:pPr>
            <a:r>
              <a:rPr lang="mk-MK" sz="2100" dirty="0"/>
              <a:t>За компјутерското програмирање потребно е познавање програмски јазик. Во денешно време изучувањето на програмските јазици и следствено програмирањето е во голема мера олеснето и прилагодено за учениците, дури и за оние од помала возраст. Постојат повеќе развиени веб-уредувачи и апликации кои се блок базирани и овозможуваат едноставно креирање кодови и програми, прилагодени за сите возрасти и способности.</a:t>
            </a:r>
            <a:r>
              <a:rPr lang="en-US" sz="2100" dirty="0"/>
              <a:t> </a:t>
            </a:r>
            <a:r>
              <a:rPr lang="mk-MK" sz="2100" dirty="0"/>
              <a:t>Исто така, има и голем број прирачници и </a:t>
            </a:r>
            <a:r>
              <a:rPr lang="mk-MK" sz="2100" dirty="0" err="1"/>
              <a:t>туторијали</a:t>
            </a:r>
            <a:r>
              <a:rPr lang="mk-MK" sz="2100" dirty="0"/>
              <a:t> со примери за полесно стекнување самодоверба во процесот на програмирање и усовршување на вештините за програмирање.</a:t>
            </a:r>
          </a:p>
        </p:txBody>
      </p:sp>
    </p:spTree>
    <p:extLst>
      <p:ext uri="{BB962C8B-B14F-4D97-AF65-F5344CB8AC3E}">
        <p14:creationId xmlns:p14="http://schemas.microsoft.com/office/powerpoint/2010/main" val="205305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Наслов 1">
            <a:extLst>
              <a:ext uri="{FF2B5EF4-FFF2-40B4-BE49-F238E27FC236}">
                <a16:creationId xmlns:a16="http://schemas.microsoft.com/office/drawing/2014/main" id="{F40C1792-253D-49C8-9DE9-8EC5C40AFD4B}"/>
              </a:ext>
            </a:extLst>
          </p:cNvPr>
          <p:cNvSpPr>
            <a:spLocks noGrp="1"/>
          </p:cNvSpPr>
          <p:nvPr>
            <p:ph type="title"/>
          </p:nvPr>
        </p:nvSpPr>
        <p:spPr>
          <a:xfrm>
            <a:off x="307282" y="401394"/>
            <a:ext cx="8403230" cy="1461230"/>
          </a:xfrm>
        </p:spPr>
        <p:txBody>
          <a:bodyPr>
            <a:normAutofit/>
          </a:bodyPr>
          <a:lstStyle/>
          <a:p>
            <a:r>
              <a:rPr lang="mk-MK" sz="3500" dirty="0">
                <a:solidFill>
                  <a:srgbClr val="FFFFFF"/>
                </a:solidFill>
              </a:rPr>
              <a:t>Програмирање во образование</a:t>
            </a:r>
          </a:p>
        </p:txBody>
      </p:sp>
      <p:sp>
        <p:nvSpPr>
          <p:cNvPr id="3" name="Резервирано место за содржина 2">
            <a:extLst>
              <a:ext uri="{FF2B5EF4-FFF2-40B4-BE49-F238E27FC236}">
                <a16:creationId xmlns:a16="http://schemas.microsoft.com/office/drawing/2014/main" id="{AA00FAA9-7EBA-4359-9786-5D7126D637B3}"/>
              </a:ext>
            </a:extLst>
          </p:cNvPr>
          <p:cNvSpPr>
            <a:spLocks noGrp="1"/>
          </p:cNvSpPr>
          <p:nvPr>
            <p:ph idx="1"/>
          </p:nvPr>
        </p:nvSpPr>
        <p:spPr>
          <a:xfrm>
            <a:off x="307282" y="2494450"/>
            <a:ext cx="8684317" cy="4058750"/>
          </a:xfrm>
        </p:spPr>
        <p:txBody>
          <a:bodyPr>
            <a:normAutofit fontScale="92500" lnSpcReduction="10000"/>
          </a:bodyPr>
          <a:lstStyle/>
          <a:p>
            <a:pPr>
              <a:lnSpc>
                <a:spcPct val="110000"/>
              </a:lnSpc>
            </a:pPr>
            <a:r>
              <a:rPr lang="en-US" sz="2100" dirty="0"/>
              <a:t>Micro:bit</a:t>
            </a:r>
          </a:p>
          <a:p>
            <a:pPr>
              <a:lnSpc>
                <a:spcPct val="110000"/>
              </a:lnSpc>
            </a:pPr>
            <a:r>
              <a:rPr lang="en-US" sz="2100" dirty="0"/>
              <a:t>Scratch junior </a:t>
            </a:r>
          </a:p>
          <a:p>
            <a:pPr>
              <a:lnSpc>
                <a:spcPct val="110000"/>
              </a:lnSpc>
            </a:pPr>
            <a:r>
              <a:rPr lang="en-US" sz="2100" dirty="0"/>
              <a:t>Code.org</a:t>
            </a:r>
          </a:p>
          <a:p>
            <a:pPr>
              <a:lnSpc>
                <a:spcPct val="110000"/>
              </a:lnSpc>
            </a:pPr>
            <a:r>
              <a:rPr lang="en-US" sz="2100" dirty="0"/>
              <a:t>Microsoft </a:t>
            </a:r>
            <a:r>
              <a:rPr lang="en-US" sz="2100" dirty="0" err="1"/>
              <a:t>MakeCode</a:t>
            </a:r>
            <a:endParaRPr lang="mk-MK" sz="2100" dirty="0"/>
          </a:p>
          <a:p>
            <a:pPr>
              <a:lnSpc>
                <a:spcPct val="110000"/>
              </a:lnSpc>
            </a:pPr>
            <a:r>
              <a:rPr lang="en-US" sz="2100" dirty="0" err="1"/>
              <a:t>Codemoji</a:t>
            </a:r>
            <a:endParaRPr lang="en-US" sz="2100" dirty="0"/>
          </a:p>
          <a:p>
            <a:pPr>
              <a:lnSpc>
                <a:spcPct val="110000"/>
              </a:lnSpc>
            </a:pPr>
            <a:r>
              <a:rPr lang="en-US" sz="2100" dirty="0"/>
              <a:t>Scratch</a:t>
            </a:r>
          </a:p>
          <a:p>
            <a:pPr>
              <a:lnSpc>
                <a:spcPct val="110000"/>
              </a:lnSpc>
            </a:pPr>
            <a:r>
              <a:rPr lang="mk-MK" sz="2100" dirty="0"/>
              <a:t>И многу други….</a:t>
            </a:r>
          </a:p>
          <a:p>
            <a:pPr marL="0" indent="0">
              <a:lnSpc>
                <a:spcPct val="110000"/>
              </a:lnSpc>
              <a:buNone/>
            </a:pPr>
            <a:r>
              <a:rPr lang="mk-MK" sz="2100" dirty="0"/>
              <a:t>Повеќето се бесплатни и често имаат и текст уредувач за друг програмски јазик.</a:t>
            </a:r>
            <a:endParaRPr lang="en-US" sz="2100" dirty="0"/>
          </a:p>
          <a:p>
            <a:pPr marL="0" indent="0">
              <a:lnSpc>
                <a:spcPct val="110000"/>
              </a:lnSpc>
              <a:buNone/>
            </a:pPr>
            <a:endParaRPr lang="en-US" sz="2400" dirty="0">
              <a:hlinkClick r:id="rId2"/>
            </a:endParaRPr>
          </a:p>
          <a:p>
            <a:pPr marL="0" indent="0">
              <a:lnSpc>
                <a:spcPct val="110000"/>
              </a:lnSpc>
              <a:buNone/>
            </a:pPr>
            <a:r>
              <a:rPr lang="en-US" sz="2400" dirty="0">
                <a:hlinkClick r:id="rId2"/>
              </a:rPr>
              <a:t>https://www.commonsense.org/education/top-picks/best-apps-and-websites-for-learning-programming-and-coding</a:t>
            </a:r>
            <a:endParaRPr lang="mk-MK" sz="2100" dirty="0"/>
          </a:p>
          <a:p>
            <a:pPr marL="0" indent="0">
              <a:lnSpc>
                <a:spcPct val="90000"/>
              </a:lnSpc>
              <a:buNone/>
            </a:pPr>
            <a:endParaRPr lang="en-US" sz="2100" dirty="0"/>
          </a:p>
          <a:p>
            <a:pPr>
              <a:lnSpc>
                <a:spcPct val="90000"/>
              </a:lnSpc>
            </a:pPr>
            <a:endParaRPr lang="en-US" sz="2100" dirty="0"/>
          </a:p>
          <a:p>
            <a:pPr>
              <a:lnSpc>
                <a:spcPct val="90000"/>
              </a:lnSpc>
            </a:pPr>
            <a:endParaRPr lang="en-US" sz="2100" dirty="0"/>
          </a:p>
          <a:p>
            <a:pPr>
              <a:lnSpc>
                <a:spcPct val="90000"/>
              </a:lnSpc>
            </a:pPr>
            <a:endParaRPr lang="en-US" sz="2100" dirty="0"/>
          </a:p>
          <a:p>
            <a:pPr>
              <a:lnSpc>
                <a:spcPct val="90000"/>
              </a:lnSpc>
            </a:pPr>
            <a:endParaRPr lang="mk-MK" sz="2100" dirty="0"/>
          </a:p>
        </p:txBody>
      </p:sp>
      <p:pic>
        <p:nvPicPr>
          <p:cNvPr id="5" name="Слика 4">
            <a:extLst>
              <a:ext uri="{FF2B5EF4-FFF2-40B4-BE49-F238E27FC236}">
                <a16:creationId xmlns:a16="http://schemas.microsoft.com/office/drawing/2014/main" id="{C91854AA-EE1F-402A-9F94-617C157F9B46}"/>
              </a:ext>
            </a:extLst>
          </p:cNvPr>
          <p:cNvPicPr>
            <a:picLocks noChangeAspect="1"/>
          </p:cNvPicPr>
          <p:nvPr/>
        </p:nvPicPr>
        <p:blipFill>
          <a:blip r:embed="rId3"/>
          <a:stretch>
            <a:fillRect/>
          </a:stretch>
        </p:blipFill>
        <p:spPr>
          <a:xfrm>
            <a:off x="7696201" y="4054169"/>
            <a:ext cx="971550" cy="971550"/>
          </a:xfrm>
          <a:prstGeom prst="rect">
            <a:avLst/>
          </a:prstGeom>
        </p:spPr>
      </p:pic>
      <p:pic>
        <p:nvPicPr>
          <p:cNvPr id="6" name="Слика 5">
            <a:extLst>
              <a:ext uri="{FF2B5EF4-FFF2-40B4-BE49-F238E27FC236}">
                <a16:creationId xmlns:a16="http://schemas.microsoft.com/office/drawing/2014/main" id="{48E1FDFF-AB0C-419E-B96D-5ED0F095C92D}"/>
              </a:ext>
            </a:extLst>
          </p:cNvPr>
          <p:cNvPicPr>
            <a:picLocks noChangeAspect="1"/>
          </p:cNvPicPr>
          <p:nvPr/>
        </p:nvPicPr>
        <p:blipFill>
          <a:blip r:embed="rId4"/>
          <a:stretch>
            <a:fillRect/>
          </a:stretch>
        </p:blipFill>
        <p:spPr>
          <a:xfrm>
            <a:off x="5315082" y="3822525"/>
            <a:ext cx="952132" cy="770774"/>
          </a:xfrm>
          <a:prstGeom prst="rect">
            <a:avLst/>
          </a:prstGeom>
        </p:spPr>
      </p:pic>
      <p:pic>
        <p:nvPicPr>
          <p:cNvPr id="7" name="Слика 6">
            <a:extLst>
              <a:ext uri="{FF2B5EF4-FFF2-40B4-BE49-F238E27FC236}">
                <a16:creationId xmlns:a16="http://schemas.microsoft.com/office/drawing/2014/main" id="{665E8BEE-6DF1-4817-B6AE-BDE5F06012B9}"/>
              </a:ext>
            </a:extLst>
          </p:cNvPr>
          <p:cNvPicPr>
            <a:picLocks noChangeAspect="1"/>
          </p:cNvPicPr>
          <p:nvPr/>
        </p:nvPicPr>
        <p:blipFill>
          <a:blip r:embed="rId5"/>
          <a:stretch>
            <a:fillRect/>
          </a:stretch>
        </p:blipFill>
        <p:spPr>
          <a:xfrm>
            <a:off x="3232489" y="2447925"/>
            <a:ext cx="886163" cy="786470"/>
          </a:xfrm>
          <a:prstGeom prst="rect">
            <a:avLst/>
          </a:prstGeom>
        </p:spPr>
      </p:pic>
      <p:pic>
        <p:nvPicPr>
          <p:cNvPr id="8" name="Слика 7">
            <a:extLst>
              <a:ext uri="{FF2B5EF4-FFF2-40B4-BE49-F238E27FC236}">
                <a16:creationId xmlns:a16="http://schemas.microsoft.com/office/drawing/2014/main" id="{EBF1469D-70D0-466D-ACC4-62D727DF64FD}"/>
              </a:ext>
            </a:extLst>
          </p:cNvPr>
          <p:cNvPicPr>
            <a:picLocks noChangeAspect="1"/>
          </p:cNvPicPr>
          <p:nvPr/>
        </p:nvPicPr>
        <p:blipFill>
          <a:blip r:embed="rId6"/>
          <a:stretch>
            <a:fillRect/>
          </a:stretch>
        </p:blipFill>
        <p:spPr>
          <a:xfrm>
            <a:off x="6749944" y="2525842"/>
            <a:ext cx="941237" cy="972097"/>
          </a:xfrm>
          <a:prstGeom prst="rect">
            <a:avLst/>
          </a:prstGeom>
        </p:spPr>
      </p:pic>
      <p:pic>
        <p:nvPicPr>
          <p:cNvPr id="10" name="Слика 9">
            <a:extLst>
              <a:ext uri="{FF2B5EF4-FFF2-40B4-BE49-F238E27FC236}">
                <a16:creationId xmlns:a16="http://schemas.microsoft.com/office/drawing/2014/main" id="{15D6DEAA-F8BD-4C39-B941-AB77A21B07B0}"/>
              </a:ext>
            </a:extLst>
          </p:cNvPr>
          <p:cNvPicPr>
            <a:picLocks noChangeAspect="1"/>
          </p:cNvPicPr>
          <p:nvPr/>
        </p:nvPicPr>
        <p:blipFill>
          <a:blip r:embed="rId7"/>
          <a:stretch>
            <a:fillRect/>
          </a:stretch>
        </p:blipFill>
        <p:spPr>
          <a:xfrm>
            <a:off x="3414581" y="3722137"/>
            <a:ext cx="828675" cy="971550"/>
          </a:xfrm>
          <a:prstGeom prst="rect">
            <a:avLst/>
          </a:prstGeom>
        </p:spPr>
      </p:pic>
    </p:spTree>
    <p:extLst>
      <p:ext uri="{BB962C8B-B14F-4D97-AF65-F5344CB8AC3E}">
        <p14:creationId xmlns:p14="http://schemas.microsoft.com/office/powerpoint/2010/main" val="74911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7A66A2BC-B732-4170-B979-1665F576D64C}"/>
              </a:ext>
            </a:extLst>
          </p:cNvPr>
          <p:cNvSpPr>
            <a:spLocks noGrp="1"/>
          </p:cNvSpPr>
          <p:nvPr>
            <p:ph type="title"/>
          </p:nvPr>
        </p:nvSpPr>
        <p:spPr>
          <a:xfrm>
            <a:off x="457200" y="274638"/>
            <a:ext cx="8229600" cy="563562"/>
          </a:xfrm>
        </p:spPr>
        <p:txBody>
          <a:bodyPr>
            <a:normAutofit fontScale="90000"/>
          </a:bodyPr>
          <a:lstStyle/>
          <a:p>
            <a:r>
              <a:rPr lang="mk-MK" dirty="0"/>
              <a:t>Програмирање </a:t>
            </a:r>
          </a:p>
        </p:txBody>
      </p:sp>
      <p:pic>
        <p:nvPicPr>
          <p:cNvPr id="5" name="Слика 4">
            <a:extLst>
              <a:ext uri="{FF2B5EF4-FFF2-40B4-BE49-F238E27FC236}">
                <a16:creationId xmlns:a16="http://schemas.microsoft.com/office/drawing/2014/main" id="{931E2CE7-B5B8-4457-8CA6-C922C169B1C6}"/>
              </a:ext>
            </a:extLst>
          </p:cNvPr>
          <p:cNvPicPr>
            <a:picLocks noChangeAspect="1"/>
          </p:cNvPicPr>
          <p:nvPr/>
        </p:nvPicPr>
        <p:blipFill>
          <a:blip r:embed="rId2"/>
          <a:stretch>
            <a:fillRect/>
          </a:stretch>
        </p:blipFill>
        <p:spPr>
          <a:xfrm>
            <a:off x="4847720" y="871959"/>
            <a:ext cx="3868161" cy="2057532"/>
          </a:xfrm>
          <a:prstGeom prst="rect">
            <a:avLst/>
          </a:prstGeom>
        </p:spPr>
      </p:pic>
      <p:pic>
        <p:nvPicPr>
          <p:cNvPr id="7" name="Слика 6">
            <a:extLst>
              <a:ext uri="{FF2B5EF4-FFF2-40B4-BE49-F238E27FC236}">
                <a16:creationId xmlns:a16="http://schemas.microsoft.com/office/drawing/2014/main" id="{AC46488B-3ED5-4B0C-BA58-699E64A76A3D}"/>
              </a:ext>
            </a:extLst>
          </p:cNvPr>
          <p:cNvPicPr>
            <a:picLocks noChangeAspect="1"/>
          </p:cNvPicPr>
          <p:nvPr/>
        </p:nvPicPr>
        <p:blipFill>
          <a:blip r:embed="rId3"/>
          <a:stretch>
            <a:fillRect/>
          </a:stretch>
        </p:blipFill>
        <p:spPr>
          <a:xfrm>
            <a:off x="421366" y="1040273"/>
            <a:ext cx="3868162" cy="2491453"/>
          </a:xfrm>
          <a:prstGeom prst="rect">
            <a:avLst/>
          </a:prstGeom>
        </p:spPr>
      </p:pic>
      <p:pic>
        <p:nvPicPr>
          <p:cNvPr id="10" name="Слика 9">
            <a:extLst>
              <a:ext uri="{FF2B5EF4-FFF2-40B4-BE49-F238E27FC236}">
                <a16:creationId xmlns:a16="http://schemas.microsoft.com/office/drawing/2014/main" id="{91CC9449-BC03-4733-BC38-AEAB29A8D500}"/>
              </a:ext>
            </a:extLst>
          </p:cNvPr>
          <p:cNvPicPr>
            <a:picLocks noChangeAspect="1"/>
          </p:cNvPicPr>
          <p:nvPr/>
        </p:nvPicPr>
        <p:blipFill>
          <a:blip r:embed="rId4"/>
          <a:stretch>
            <a:fillRect/>
          </a:stretch>
        </p:blipFill>
        <p:spPr>
          <a:xfrm>
            <a:off x="2046299" y="3733800"/>
            <a:ext cx="5602843" cy="2600318"/>
          </a:xfrm>
          <a:prstGeom prst="rect">
            <a:avLst/>
          </a:prstGeom>
        </p:spPr>
      </p:pic>
    </p:spTree>
    <p:extLst>
      <p:ext uri="{BB962C8B-B14F-4D97-AF65-F5344CB8AC3E}">
        <p14:creationId xmlns:p14="http://schemas.microsoft.com/office/powerpoint/2010/main" val="15671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Наслов 1">
            <a:extLst>
              <a:ext uri="{FF2B5EF4-FFF2-40B4-BE49-F238E27FC236}">
                <a16:creationId xmlns:a16="http://schemas.microsoft.com/office/drawing/2014/main" id="{3A352592-0B3E-4FCD-9F4E-71887B6E8FD5}"/>
              </a:ext>
            </a:extLst>
          </p:cNvPr>
          <p:cNvSpPr>
            <a:spLocks noGrp="1"/>
          </p:cNvSpPr>
          <p:nvPr>
            <p:ph type="title"/>
          </p:nvPr>
        </p:nvSpPr>
        <p:spPr>
          <a:xfrm>
            <a:off x="718879" y="800392"/>
            <a:ext cx="7698523" cy="1212102"/>
          </a:xfrm>
        </p:spPr>
        <p:txBody>
          <a:bodyPr>
            <a:normAutofit/>
          </a:bodyPr>
          <a:lstStyle/>
          <a:p>
            <a:r>
              <a:rPr lang="mk-MK" sz="3500">
                <a:solidFill>
                  <a:srgbClr val="FFFFFF"/>
                </a:solidFill>
              </a:rPr>
              <a:t>Програмирање во образование</a:t>
            </a:r>
          </a:p>
        </p:txBody>
      </p:sp>
      <p:sp>
        <p:nvSpPr>
          <p:cNvPr id="3" name="Резервирано место за содржина 2">
            <a:extLst>
              <a:ext uri="{FF2B5EF4-FFF2-40B4-BE49-F238E27FC236}">
                <a16:creationId xmlns:a16="http://schemas.microsoft.com/office/drawing/2014/main" id="{6D9B7C57-1EE8-41C2-9375-C575A17797F4}"/>
              </a:ext>
            </a:extLst>
          </p:cNvPr>
          <p:cNvSpPr>
            <a:spLocks noGrp="1"/>
          </p:cNvSpPr>
          <p:nvPr>
            <p:ph idx="1"/>
          </p:nvPr>
        </p:nvSpPr>
        <p:spPr>
          <a:xfrm>
            <a:off x="1025718" y="2490436"/>
            <a:ext cx="7281746" cy="3567173"/>
          </a:xfrm>
        </p:spPr>
        <p:txBody>
          <a:bodyPr anchor="ctr">
            <a:normAutofit lnSpcReduction="10000"/>
          </a:bodyPr>
          <a:lstStyle/>
          <a:p>
            <a:pPr marL="0" indent="0" algn="just">
              <a:buNone/>
            </a:pPr>
            <a:r>
              <a:rPr lang="mk-MK" sz="2400" dirty="0"/>
              <a:t>Во нашиот образовен систем програмирањето е во воведено во трето одделение на основното образование и продолжува да се изучува и во средното образование.</a:t>
            </a:r>
          </a:p>
          <a:p>
            <a:pPr marL="0" indent="0" algn="just">
              <a:buNone/>
            </a:pPr>
            <a:r>
              <a:rPr lang="mk-MK" sz="2400" dirty="0"/>
              <a:t>Преку информатичките предмети се изучува техниката на програмирање и се стекнуваат и  развиваат вештините на 21</a:t>
            </a:r>
            <a:r>
              <a:rPr lang="mk-MK" sz="2400" baseline="30000" dirty="0"/>
              <a:t>ОТ</a:t>
            </a:r>
            <a:r>
              <a:rPr lang="mk-MK" sz="2400" dirty="0"/>
              <a:t> Век. Исто така се изработуваат програми поврзани со процеси во останатите наставни предмети и секојдневни активности.</a:t>
            </a:r>
          </a:p>
        </p:txBody>
      </p:sp>
    </p:spTree>
    <p:extLst>
      <p:ext uri="{BB962C8B-B14F-4D97-AF65-F5344CB8AC3E}">
        <p14:creationId xmlns:p14="http://schemas.microsoft.com/office/powerpoint/2010/main" val="1150851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686</Words>
  <Application>Microsoft Macintosh PowerPoint</Application>
  <PresentationFormat>On-screen Show (4:3)</PresentationFormat>
  <Paragraphs>46</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УЧИЛИШТА  НА 21-ОТ ВЕК</vt:lpstr>
      <vt:lpstr>Примена на кодирање во наставата и практични примери и активности (вебинар)</vt:lpstr>
      <vt:lpstr>Програмирање</vt:lpstr>
      <vt:lpstr>Програмирање и интелигенција</vt:lpstr>
      <vt:lpstr>Програмирање</vt:lpstr>
      <vt:lpstr>Програмирање во образование</vt:lpstr>
      <vt:lpstr>Програмирање во образование</vt:lpstr>
      <vt:lpstr>Програмирање </vt:lpstr>
      <vt:lpstr>Програмирање во образование</vt:lpstr>
      <vt:lpstr>Програмирање во образование</vt:lpstr>
      <vt:lpstr>Програмирање во образование</vt:lpstr>
      <vt:lpstr>Програмирање во образование</vt:lpstr>
      <vt:lpstr>Програмирање во образование</vt:lpstr>
      <vt:lpstr>Програмирање во образование</vt:lpstr>
      <vt:lpstr>Програмирање во образование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УЧИЛИШТА  НА 21-ОТ ВЕК</dc:title>
  <dc:creator>Gordana Janakievska</dc:creator>
  <cp:lastModifiedBy>Jelena  Cakic</cp:lastModifiedBy>
  <cp:revision>10</cp:revision>
  <dcterms:created xsi:type="dcterms:W3CDTF">2020-06-26T11:45:49Z</dcterms:created>
  <dcterms:modified xsi:type="dcterms:W3CDTF">2020-07-01T15:10:14Z</dcterms:modified>
</cp:coreProperties>
</file>