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1" r:id="rId2"/>
    <p:sldId id="339" r:id="rId3"/>
    <p:sldId id="340" r:id="rId4"/>
    <p:sldId id="341" r:id="rId5"/>
    <p:sldId id="342" r:id="rId6"/>
    <p:sldId id="327" r:id="rId7"/>
    <p:sldId id="348" r:id="rId8"/>
    <p:sldId id="349" r:id="rId9"/>
    <p:sldId id="333" r:id="rId10"/>
    <p:sldId id="346" r:id="rId11"/>
    <p:sldId id="350" r:id="rId12"/>
    <p:sldId id="351" r:id="rId13"/>
    <p:sldId id="352" r:id="rId14"/>
    <p:sldId id="353" r:id="rId15"/>
    <p:sldId id="354" r:id="rId16"/>
    <p:sldId id="355" r:id="rId17"/>
    <p:sldId id="344" r:id="rId18"/>
    <p:sldId id="356" r:id="rId19"/>
    <p:sldId id="345" r:id="rId20"/>
    <p:sldId id="343" r:id="rId21"/>
  </p:sldIdLst>
  <p:sldSz cx="9144000" cy="6858000" type="screen4x3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8"/>
  </p:normalViewPr>
  <p:slideViewPr>
    <p:cSldViewPr>
      <p:cViewPr varScale="1">
        <p:scale>
          <a:sx n="84" d="100"/>
          <a:sy n="84" d="100"/>
        </p:scale>
        <p:origin x="180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7BAD4-6C65-4D4F-AE4E-AFED3C5B1A80}" type="datetimeFigureOut">
              <a:rPr lang="mk-MK" smtClean="0"/>
              <a:t>01.7.20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985CC-293F-4F8B-BAB8-E23953CCD291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125804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51F13-2009-457E-92DA-320EB610546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65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8C61-4834-4AF4-BACA-08FC5294F9F6}" type="datetimeFigureOut">
              <a:rPr lang="mk-MK" smtClean="0"/>
              <a:t>01.7.20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BDC-329B-4426-BE63-7818FB082B7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86946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8C61-4834-4AF4-BACA-08FC5294F9F6}" type="datetimeFigureOut">
              <a:rPr lang="mk-MK" smtClean="0"/>
              <a:t>01.7.20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BDC-329B-4426-BE63-7818FB082B7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75445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8C61-4834-4AF4-BACA-08FC5294F9F6}" type="datetimeFigureOut">
              <a:rPr lang="mk-MK" smtClean="0"/>
              <a:t>01.7.20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BDC-329B-4426-BE63-7818FB082B7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724762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86" y="438019"/>
            <a:ext cx="1375200" cy="405025"/>
          </a:xfrm>
          <a:prstGeom prst="rect">
            <a:avLst/>
          </a:prstGeom>
        </p:spPr>
      </p:pic>
      <p:pic>
        <p:nvPicPr>
          <p:cNvPr id="11" name="pasted-image.pdf">
            <a:extLst>
              <a:ext uri="{FF2B5EF4-FFF2-40B4-BE49-F238E27FC236}">
                <a16:creationId xmlns:a16="http://schemas.microsoft.com/office/drawing/2014/main" id="{4F19D671-7579-5744-B9B6-1FE7FC011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30763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3DB4CD-E752-F543-9615-A081DA3E0305}"/>
              </a:ext>
            </a:extLst>
          </p:cNvPr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52800" y="3425642"/>
            <a:ext cx="8352000" cy="258224"/>
          </a:xfrm>
        </p:spPr>
        <p:txBody>
          <a:bodyPr wrap="square" lIns="72000" rIns="72000" bIns="72000">
            <a:sp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800" y="3085937"/>
            <a:ext cx="8352000" cy="258224"/>
          </a:xfrm>
        </p:spPr>
        <p:txBody>
          <a:bodyPr wrap="square" lIns="72000" tIns="72000" rIns="72000">
            <a:spAutoFit/>
          </a:bodyPr>
          <a:lstStyle>
            <a:lvl1pPr marL="0" indent="0" algn="l">
              <a:lnSpc>
                <a:spcPts val="1400"/>
              </a:lnSpc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2800" y="3781818"/>
            <a:ext cx="842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252" y="3963635"/>
            <a:ext cx="8344800" cy="1228852"/>
          </a:xfrm>
        </p:spPr>
        <p:txBody>
          <a:bodyPr lIns="72000" tIns="36000" rIns="72000" bIns="72000" anchor="t" anchorCtr="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7956686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err="1"/>
              <a:t>www.britishcouncil.org</a:t>
            </a:r>
            <a:endParaRPr lang="en-GB"/>
          </a:p>
        </p:txBody>
      </p:sp>
      <p:pic>
        <p:nvPicPr>
          <p:cNvPr id="14" name="pasted-image.pdf">
            <a:extLst>
              <a:ext uri="{FF2B5EF4-FFF2-40B4-BE49-F238E27FC236}">
                <a16:creationId xmlns:a16="http://schemas.microsoft.com/office/drawing/2014/main" id="{25CAD36A-15C2-2949-A7B7-63A55708A1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340626" y="433785"/>
            <a:ext cx="3185795" cy="4092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53021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pdf">
            <a:extLst>
              <a:ext uri="{FF2B5EF4-FFF2-40B4-BE49-F238E27FC236}">
                <a16:creationId xmlns:a16="http://schemas.microsoft.com/office/drawing/2014/main" id="{3C4B2E72-BDEE-A949-BBD6-39ED9CBD3F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0763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F67E22-F4C3-D143-8470-E0F255A28FD3}"/>
              </a:ext>
            </a:extLst>
          </p:cNvPr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157524"/>
            <a:ext cx="8352000" cy="542951"/>
          </a:xfrm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err="1"/>
              <a:t>www.britishcouncil.org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349AB7-8221-C149-B9F3-B047FB1D1B1C}"/>
              </a:ext>
            </a:extLst>
          </p:cNvPr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08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8C61-4834-4AF4-BACA-08FC5294F9F6}" type="datetimeFigureOut">
              <a:rPr lang="mk-MK" smtClean="0"/>
              <a:t>01.7.20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BDC-329B-4426-BE63-7818FB082B7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04534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8C61-4834-4AF4-BACA-08FC5294F9F6}" type="datetimeFigureOut">
              <a:rPr lang="mk-MK" smtClean="0"/>
              <a:t>01.7.20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BDC-329B-4426-BE63-7818FB082B7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78431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8C61-4834-4AF4-BACA-08FC5294F9F6}" type="datetimeFigureOut">
              <a:rPr lang="mk-MK" smtClean="0"/>
              <a:t>01.7.20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BDC-329B-4426-BE63-7818FB082B7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6679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8C61-4834-4AF4-BACA-08FC5294F9F6}" type="datetimeFigureOut">
              <a:rPr lang="mk-MK" smtClean="0"/>
              <a:t>01.7.20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BDC-329B-4426-BE63-7818FB082B7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72796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8C61-4834-4AF4-BACA-08FC5294F9F6}" type="datetimeFigureOut">
              <a:rPr lang="mk-MK" smtClean="0"/>
              <a:t>01.7.20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BDC-329B-4426-BE63-7818FB082B7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0601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8C61-4834-4AF4-BACA-08FC5294F9F6}" type="datetimeFigureOut">
              <a:rPr lang="mk-MK" smtClean="0"/>
              <a:t>01.7.20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BDC-329B-4426-BE63-7818FB082B7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75771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8C61-4834-4AF4-BACA-08FC5294F9F6}" type="datetimeFigureOut">
              <a:rPr lang="mk-MK" smtClean="0"/>
              <a:t>01.7.20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BDC-329B-4426-BE63-7818FB082B7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29119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8C61-4834-4AF4-BACA-08FC5294F9F6}" type="datetimeFigureOut">
              <a:rPr lang="mk-MK" smtClean="0"/>
              <a:t>01.7.20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BDC-329B-4426-BE63-7818FB082B7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99030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D8C61-4834-4AF4-BACA-08FC5294F9F6}" type="datetimeFigureOut">
              <a:rPr lang="mk-MK" smtClean="0"/>
              <a:t>01.7.20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40BDC-329B-4426-BE63-7818FB082B7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06712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504" y="3954438"/>
            <a:ext cx="8031904" cy="1266919"/>
          </a:xfrm>
        </p:spPr>
        <p:txBody>
          <a:bodyPr/>
          <a:lstStyle/>
          <a:p>
            <a:r>
              <a:rPr lang="mk-MK" cap="none" dirty="0"/>
              <a:t>УЧИЛИШТА </a:t>
            </a:r>
            <a:br>
              <a:rPr lang="mk-MK" cap="none" dirty="0"/>
            </a:br>
            <a:r>
              <a:rPr lang="mk-MK" cap="none" dirty="0"/>
              <a:t>НА </a:t>
            </a:r>
            <a:r>
              <a:rPr lang="en-GB" cap="none" noProof="0" dirty="0"/>
              <a:t>21</a:t>
            </a:r>
            <a:r>
              <a:rPr lang="mk-MK" cap="none" baseline="30000" dirty="0"/>
              <a:t>-</a:t>
            </a:r>
            <a:r>
              <a:rPr lang="mk-MK" cap="none" baseline="30000" noProof="0" dirty="0"/>
              <a:t>ОТ</a:t>
            </a:r>
            <a:r>
              <a:rPr lang="en-GB" cap="none" noProof="0" dirty="0"/>
              <a:t> </a:t>
            </a:r>
            <a:r>
              <a:rPr lang="mk-MK" cap="none" noProof="0" dirty="0"/>
              <a:t>ВЕК</a:t>
            </a:r>
            <a:endParaRPr lang="en-GB" cap="non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504" y="3085937"/>
            <a:ext cx="8352000" cy="252239"/>
          </a:xfrm>
        </p:spPr>
        <p:txBody>
          <a:bodyPr/>
          <a:lstStyle/>
          <a:p>
            <a:r>
              <a:rPr lang="mk-MK" cap="none"/>
              <a:t>ПРОГРАМА „УЧИЛИШТА НА 21</a:t>
            </a:r>
            <a:r>
              <a:rPr lang="mk-MK" cap="none" baseline="30000"/>
              <a:t>–от </a:t>
            </a:r>
            <a:r>
              <a:rPr lang="mk-MK" cap="none"/>
              <a:t>ВЕК“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</p:spPr>
        <p:txBody>
          <a:bodyPr/>
          <a:lstStyle/>
          <a:p>
            <a:r>
              <a:rPr lang="en-GB" dirty="0"/>
              <a:t>www.britishcouncil.</a:t>
            </a:r>
            <a:r>
              <a:rPr lang="en-150" dirty="0"/>
              <a:t>m</a:t>
            </a:r>
            <a:r>
              <a:rPr lang="en-GB" dirty="0"/>
              <a:t>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86504" y="3438894"/>
            <a:ext cx="8352000" cy="298406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98631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building, snow, table&#10;&#10;Description automatically generated">
            <a:extLst>
              <a:ext uri="{FF2B5EF4-FFF2-40B4-BE49-F238E27FC236}">
                <a16:creationId xmlns:a16="http://schemas.microsoft.com/office/drawing/2014/main" id="{C9890E19-026F-406D-B49C-E60505BBBE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4" b="13333"/>
          <a:stretch/>
        </p:blipFill>
        <p:spPr>
          <a:xfrm rot="10800000">
            <a:off x="0" y="1524000"/>
            <a:ext cx="9144000" cy="46890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6E44D7-F510-489B-B132-CE04BF38ECEC}"/>
              </a:ext>
            </a:extLst>
          </p:cNvPr>
          <p:cNvSpPr txBox="1"/>
          <p:nvPr/>
        </p:nvSpPr>
        <p:spPr>
          <a:xfrm>
            <a:off x="1066800" y="561817"/>
            <a:ext cx="7467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концепт на повторување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Graphic 6" descr="Back">
            <a:extLst>
              <a:ext uri="{FF2B5EF4-FFF2-40B4-BE49-F238E27FC236}">
                <a16:creationId xmlns:a16="http://schemas.microsoft.com/office/drawing/2014/main" id="{27C32E74-0F58-43D4-964D-AAB2259A1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" y="5618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36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o description available.">
            <a:extLst>
              <a:ext uri="{FF2B5EF4-FFF2-40B4-BE49-F238E27FC236}">
                <a16:creationId xmlns:a16="http://schemas.microsoft.com/office/drawing/2014/main" id="{DF2590E3-E708-4042-8C19-DD0597F39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0" y="1600200"/>
            <a:ext cx="91440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284C2E-3C88-495C-BFFB-EDE51DB1F14C}"/>
              </a:ext>
            </a:extLst>
          </p:cNvPr>
          <p:cNvSpPr txBox="1"/>
          <p:nvPr/>
        </p:nvSpPr>
        <p:spPr>
          <a:xfrm>
            <a:off x="7038474" y="6218983"/>
            <a:ext cx="2133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scratchjr.org</a:t>
            </a:r>
            <a:endParaRPr kumimoji="0" lang="mk-MK" sz="2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CA8940-A5AC-4A72-A8E2-388ABE2E1E65}"/>
              </a:ext>
            </a:extLst>
          </p:cNvPr>
          <p:cNvSpPr txBox="1"/>
          <p:nvPr/>
        </p:nvSpPr>
        <p:spPr>
          <a:xfrm>
            <a:off x="1066800" y="561817"/>
            <a:ext cx="7467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концепт на повторување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Graphic 10" descr="Back">
            <a:extLst>
              <a:ext uri="{FF2B5EF4-FFF2-40B4-BE49-F238E27FC236}">
                <a16:creationId xmlns:a16="http://schemas.microsoft.com/office/drawing/2014/main" id="{CE672C48-4F15-4C18-AAD4-9AB2F5124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" y="5618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64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05F07B-098D-41C4-B65B-9C307D407478}"/>
              </a:ext>
            </a:extLst>
          </p:cNvPr>
          <p:cNvSpPr txBox="1">
            <a:spLocks/>
          </p:cNvSpPr>
          <p:nvPr/>
        </p:nvSpPr>
        <p:spPr>
          <a:xfrm>
            <a:off x="6019800" y="6354764"/>
            <a:ext cx="39624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j-ea"/>
                <a:cs typeface="+mj-cs"/>
              </a:rPr>
              <a:t>Scottie Go!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j-ea"/>
                <a:cs typeface="+mj-cs"/>
              </a:rPr>
            </a:br>
            <a:endParaRPr kumimoji="0" lang="mk-MK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357C5E-B92B-4466-B2A5-654665936379}"/>
              </a:ext>
            </a:extLst>
          </p:cNvPr>
          <p:cNvSpPr txBox="1"/>
          <p:nvPr/>
        </p:nvSpPr>
        <p:spPr>
          <a:xfrm>
            <a:off x="1066799" y="561817"/>
            <a:ext cx="80531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концепт на повторување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 </a:t>
            </a:r>
            <a:r>
              <a:rPr kumimoji="0" lang="mk-MK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циклуси)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Graphic 11" descr="Back">
            <a:extLst>
              <a:ext uri="{FF2B5EF4-FFF2-40B4-BE49-F238E27FC236}">
                <a16:creationId xmlns:a16="http://schemas.microsoft.com/office/drawing/2014/main" id="{09E4163F-E46C-4662-85CE-665B32BE1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" y="561817"/>
            <a:ext cx="914400" cy="91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A4B6D1-025E-48EA-A20E-2F36325778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06" t="32087" r="32372" b="22145"/>
          <a:stretch/>
        </p:blipFill>
        <p:spPr>
          <a:xfrm>
            <a:off x="4876799" y="1981200"/>
            <a:ext cx="4134465" cy="37696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CF5115-6F31-460E-BEC8-4446D60145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667" t="35177" r="45000" b="21839"/>
          <a:stretch/>
        </p:blipFill>
        <p:spPr>
          <a:xfrm>
            <a:off x="125437" y="1981200"/>
            <a:ext cx="4419600" cy="376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73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FD78450-96A4-4B60-BBC5-5202C810A01C}"/>
              </a:ext>
            </a:extLst>
          </p:cNvPr>
          <p:cNvSpPr txBox="1"/>
          <p:nvPr/>
        </p:nvSpPr>
        <p:spPr>
          <a:xfrm>
            <a:off x="1066800" y="561817"/>
            <a:ext cx="7467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концепт на </a:t>
            </a:r>
            <a:r>
              <a:rPr kumimoji="0" lang="mk-MK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избор (селекција)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Graphic 14" descr="Back">
            <a:extLst>
              <a:ext uri="{FF2B5EF4-FFF2-40B4-BE49-F238E27FC236}">
                <a16:creationId xmlns:a16="http://schemas.microsoft.com/office/drawing/2014/main" id="{BD5C2869-124C-423F-95EC-55A6754F1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" y="561817"/>
            <a:ext cx="914400" cy="9144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29CA2E0-63C6-4AB2-AEF3-9D55719F3F47}"/>
              </a:ext>
            </a:extLst>
          </p:cNvPr>
          <p:cNvGrpSpPr/>
          <p:nvPr/>
        </p:nvGrpSpPr>
        <p:grpSpPr>
          <a:xfrm>
            <a:off x="2273490" y="1676400"/>
            <a:ext cx="4419600" cy="4191000"/>
            <a:chOff x="3396615" y="2159317"/>
            <a:chExt cx="2350770" cy="2539365"/>
          </a:xfrm>
        </p:grpSpPr>
        <p:pic>
          <p:nvPicPr>
            <p:cNvPr id="18" name="Picture 17" descr="Мапа на скриеното богатство">
              <a:extLst>
                <a:ext uri="{FF2B5EF4-FFF2-40B4-BE49-F238E27FC236}">
                  <a16:creationId xmlns:a16="http://schemas.microsoft.com/office/drawing/2014/main" id="{FE341E5C-5F5D-4875-9B85-E5C954D9FCEA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2" t="20810" r="74679" b="33295"/>
            <a:stretch/>
          </p:blipFill>
          <p:spPr bwMode="auto">
            <a:xfrm>
              <a:off x="3396615" y="2159317"/>
              <a:ext cx="2350770" cy="25393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498704B-0C6B-4E2B-A177-E843DB7FE499}"/>
                </a:ext>
              </a:extLst>
            </p:cNvPr>
            <p:cNvSpPr/>
            <p:nvPr/>
          </p:nvSpPr>
          <p:spPr>
            <a:xfrm>
              <a:off x="3649027" y="2635567"/>
              <a:ext cx="1845945" cy="1586865"/>
            </a:xfrm>
            <a:custGeom>
              <a:avLst/>
              <a:gdLst>
                <a:gd name="connsiteX0" fmla="*/ 84055 w 1846180"/>
                <a:gd name="connsiteY0" fmla="*/ 1358516 h 1587116"/>
                <a:gd name="connsiteX1" fmla="*/ 26905 w 1846180"/>
                <a:gd name="connsiteY1" fmla="*/ 1320416 h 1587116"/>
                <a:gd name="connsiteX2" fmla="*/ 45955 w 1846180"/>
                <a:gd name="connsiteY2" fmla="*/ 272666 h 1587116"/>
                <a:gd name="connsiteX3" fmla="*/ 55480 w 1846180"/>
                <a:gd name="connsiteY3" fmla="*/ 25016 h 1587116"/>
                <a:gd name="connsiteX4" fmla="*/ 331705 w 1846180"/>
                <a:gd name="connsiteY4" fmla="*/ 34541 h 1587116"/>
                <a:gd name="connsiteX5" fmla="*/ 407905 w 1846180"/>
                <a:gd name="connsiteY5" fmla="*/ 53591 h 1587116"/>
                <a:gd name="connsiteX6" fmla="*/ 465055 w 1846180"/>
                <a:gd name="connsiteY6" fmla="*/ 63116 h 1587116"/>
                <a:gd name="connsiteX7" fmla="*/ 931780 w 1846180"/>
                <a:gd name="connsiteY7" fmla="*/ 53591 h 1587116"/>
                <a:gd name="connsiteX8" fmla="*/ 941305 w 1846180"/>
                <a:gd name="connsiteY8" fmla="*/ 82166 h 1587116"/>
                <a:gd name="connsiteX9" fmla="*/ 950830 w 1846180"/>
                <a:gd name="connsiteY9" fmla="*/ 186941 h 1587116"/>
                <a:gd name="connsiteX10" fmla="*/ 960355 w 1846180"/>
                <a:gd name="connsiteY10" fmla="*/ 910841 h 1587116"/>
                <a:gd name="connsiteX11" fmla="*/ 988930 w 1846180"/>
                <a:gd name="connsiteY11" fmla="*/ 929891 h 1587116"/>
                <a:gd name="connsiteX12" fmla="*/ 1046080 w 1846180"/>
                <a:gd name="connsiteY12" fmla="*/ 910841 h 1587116"/>
                <a:gd name="connsiteX13" fmla="*/ 1103230 w 1846180"/>
                <a:gd name="connsiteY13" fmla="*/ 891791 h 1587116"/>
                <a:gd name="connsiteX14" fmla="*/ 1131805 w 1846180"/>
                <a:gd name="connsiteY14" fmla="*/ 882266 h 1587116"/>
                <a:gd name="connsiteX15" fmla="*/ 1598530 w 1846180"/>
                <a:gd name="connsiteY15" fmla="*/ 891791 h 1587116"/>
                <a:gd name="connsiteX16" fmla="*/ 1636630 w 1846180"/>
                <a:gd name="connsiteY16" fmla="*/ 901316 h 1587116"/>
                <a:gd name="connsiteX17" fmla="*/ 1627105 w 1846180"/>
                <a:gd name="connsiteY17" fmla="*/ 987041 h 1587116"/>
                <a:gd name="connsiteX18" fmla="*/ 1636630 w 1846180"/>
                <a:gd name="connsiteY18" fmla="*/ 1101341 h 1587116"/>
                <a:gd name="connsiteX19" fmla="*/ 1693780 w 1846180"/>
                <a:gd name="connsiteY19" fmla="*/ 1091816 h 1587116"/>
                <a:gd name="connsiteX20" fmla="*/ 1836655 w 1846180"/>
                <a:gd name="connsiteY20" fmla="*/ 1101341 h 1587116"/>
                <a:gd name="connsiteX21" fmla="*/ 1846180 w 1846180"/>
                <a:gd name="connsiteY21" fmla="*/ 1549016 h 1587116"/>
                <a:gd name="connsiteX22" fmla="*/ 1808080 w 1846180"/>
                <a:gd name="connsiteY22" fmla="*/ 1587116 h 1587116"/>
                <a:gd name="connsiteX23" fmla="*/ 722230 w 1846180"/>
                <a:gd name="connsiteY23" fmla="*/ 1577591 h 1587116"/>
                <a:gd name="connsiteX24" fmla="*/ 674605 w 1846180"/>
                <a:gd name="connsiteY24" fmla="*/ 1558541 h 1587116"/>
                <a:gd name="connsiteX25" fmla="*/ 588880 w 1846180"/>
                <a:gd name="connsiteY25" fmla="*/ 1529966 h 1587116"/>
                <a:gd name="connsiteX26" fmla="*/ 560305 w 1846180"/>
                <a:gd name="connsiteY26" fmla="*/ 1520441 h 1587116"/>
                <a:gd name="connsiteX27" fmla="*/ 503155 w 1846180"/>
                <a:gd name="connsiteY27" fmla="*/ 1510916 h 1587116"/>
                <a:gd name="connsiteX28" fmla="*/ 522205 w 1846180"/>
                <a:gd name="connsiteY28" fmla="*/ 1482341 h 1587116"/>
                <a:gd name="connsiteX29" fmla="*/ 541255 w 1846180"/>
                <a:gd name="connsiteY29" fmla="*/ 1425191 h 1587116"/>
                <a:gd name="connsiteX30" fmla="*/ 531730 w 1846180"/>
                <a:gd name="connsiteY30" fmla="*/ 1377566 h 1587116"/>
                <a:gd name="connsiteX31" fmla="*/ 503155 w 1846180"/>
                <a:gd name="connsiteY31" fmla="*/ 1301366 h 158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46180" h="1587116">
                  <a:moveTo>
                    <a:pt x="84055" y="1358516"/>
                  </a:moveTo>
                  <a:cubicBezTo>
                    <a:pt x="50198" y="1351745"/>
                    <a:pt x="26905" y="1361421"/>
                    <a:pt x="26905" y="1320416"/>
                  </a:cubicBezTo>
                  <a:cubicBezTo>
                    <a:pt x="26905" y="336270"/>
                    <a:pt x="-44824" y="635781"/>
                    <a:pt x="45955" y="272666"/>
                  </a:cubicBezTo>
                  <a:cubicBezTo>
                    <a:pt x="49130" y="190116"/>
                    <a:pt x="-7984" y="77902"/>
                    <a:pt x="55480" y="25016"/>
                  </a:cubicBezTo>
                  <a:cubicBezTo>
                    <a:pt x="126256" y="-33964"/>
                    <a:pt x="239734" y="29131"/>
                    <a:pt x="331705" y="34541"/>
                  </a:cubicBezTo>
                  <a:cubicBezTo>
                    <a:pt x="387693" y="37834"/>
                    <a:pt x="364891" y="44032"/>
                    <a:pt x="407905" y="53591"/>
                  </a:cubicBezTo>
                  <a:cubicBezTo>
                    <a:pt x="426758" y="57781"/>
                    <a:pt x="446005" y="59941"/>
                    <a:pt x="465055" y="63116"/>
                  </a:cubicBezTo>
                  <a:cubicBezTo>
                    <a:pt x="620630" y="59941"/>
                    <a:pt x="776297" y="47372"/>
                    <a:pt x="931780" y="53591"/>
                  </a:cubicBezTo>
                  <a:cubicBezTo>
                    <a:pt x="941812" y="53992"/>
                    <a:pt x="939885" y="72227"/>
                    <a:pt x="941305" y="82166"/>
                  </a:cubicBezTo>
                  <a:cubicBezTo>
                    <a:pt x="946265" y="116883"/>
                    <a:pt x="947655" y="152016"/>
                    <a:pt x="950830" y="186941"/>
                  </a:cubicBezTo>
                  <a:cubicBezTo>
                    <a:pt x="954005" y="428241"/>
                    <a:pt x="947996" y="669837"/>
                    <a:pt x="960355" y="910841"/>
                  </a:cubicBezTo>
                  <a:cubicBezTo>
                    <a:pt x="960941" y="922274"/>
                    <a:pt x="977482" y="929891"/>
                    <a:pt x="988930" y="929891"/>
                  </a:cubicBezTo>
                  <a:cubicBezTo>
                    <a:pt x="1009010" y="929891"/>
                    <a:pt x="1027030" y="917191"/>
                    <a:pt x="1046080" y="910841"/>
                  </a:cubicBezTo>
                  <a:lnTo>
                    <a:pt x="1103230" y="891791"/>
                  </a:lnTo>
                  <a:lnTo>
                    <a:pt x="1131805" y="882266"/>
                  </a:lnTo>
                  <a:lnTo>
                    <a:pt x="1598530" y="891791"/>
                  </a:lnTo>
                  <a:cubicBezTo>
                    <a:pt x="1611612" y="892285"/>
                    <a:pt x="1632868" y="888777"/>
                    <a:pt x="1636630" y="901316"/>
                  </a:cubicBezTo>
                  <a:cubicBezTo>
                    <a:pt x="1644891" y="928854"/>
                    <a:pt x="1630280" y="958466"/>
                    <a:pt x="1627105" y="987041"/>
                  </a:cubicBezTo>
                  <a:cubicBezTo>
                    <a:pt x="1630280" y="1025141"/>
                    <a:pt x="1616104" y="1069086"/>
                    <a:pt x="1636630" y="1101341"/>
                  </a:cubicBezTo>
                  <a:cubicBezTo>
                    <a:pt x="1646999" y="1117634"/>
                    <a:pt x="1674467" y="1091816"/>
                    <a:pt x="1693780" y="1091816"/>
                  </a:cubicBezTo>
                  <a:cubicBezTo>
                    <a:pt x="1741511" y="1091816"/>
                    <a:pt x="1789030" y="1098166"/>
                    <a:pt x="1836655" y="1101341"/>
                  </a:cubicBezTo>
                  <a:cubicBezTo>
                    <a:pt x="1839830" y="1250566"/>
                    <a:pt x="1846180" y="1399757"/>
                    <a:pt x="1846180" y="1549016"/>
                  </a:cubicBezTo>
                  <a:cubicBezTo>
                    <a:pt x="1846180" y="1582883"/>
                    <a:pt x="1833480" y="1578649"/>
                    <a:pt x="1808080" y="1587116"/>
                  </a:cubicBezTo>
                  <a:lnTo>
                    <a:pt x="722230" y="1577591"/>
                  </a:lnTo>
                  <a:cubicBezTo>
                    <a:pt x="705138" y="1577160"/>
                    <a:pt x="690673" y="1564384"/>
                    <a:pt x="674605" y="1558541"/>
                  </a:cubicBezTo>
                  <a:cubicBezTo>
                    <a:pt x="646298" y="1548247"/>
                    <a:pt x="617455" y="1539491"/>
                    <a:pt x="588880" y="1529966"/>
                  </a:cubicBezTo>
                  <a:cubicBezTo>
                    <a:pt x="579355" y="1526791"/>
                    <a:pt x="570209" y="1522092"/>
                    <a:pt x="560305" y="1520441"/>
                  </a:cubicBezTo>
                  <a:lnTo>
                    <a:pt x="503155" y="1510916"/>
                  </a:lnTo>
                  <a:cubicBezTo>
                    <a:pt x="509505" y="1501391"/>
                    <a:pt x="517556" y="1492802"/>
                    <a:pt x="522205" y="1482341"/>
                  </a:cubicBezTo>
                  <a:cubicBezTo>
                    <a:pt x="530360" y="1463991"/>
                    <a:pt x="541255" y="1425191"/>
                    <a:pt x="541255" y="1425191"/>
                  </a:cubicBezTo>
                  <a:cubicBezTo>
                    <a:pt x="538080" y="1409316"/>
                    <a:pt x="535990" y="1393185"/>
                    <a:pt x="531730" y="1377566"/>
                  </a:cubicBezTo>
                  <a:cubicBezTo>
                    <a:pt x="518953" y="1330717"/>
                    <a:pt x="518649" y="1332353"/>
                    <a:pt x="503155" y="130136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k-M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ECBCC55-23D0-432F-98B8-A44368BB8884}"/>
              </a:ext>
            </a:extLst>
          </p:cNvPr>
          <p:cNvSpPr txBox="1"/>
          <p:nvPr/>
        </p:nvSpPr>
        <p:spPr>
          <a:xfrm>
            <a:off x="6218537" y="6273453"/>
            <a:ext cx="2743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education.minecraft.net</a:t>
            </a:r>
            <a:endParaRPr kumimoji="0" lang="mk-MK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FBBED0-1654-41D2-B82F-0534EE29EA73}"/>
              </a:ext>
            </a:extLst>
          </p:cNvPr>
          <p:cNvSpPr txBox="1"/>
          <p:nvPr/>
        </p:nvSpPr>
        <p:spPr>
          <a:xfrm>
            <a:off x="2311019" y="4582055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старт</a:t>
            </a:r>
          </a:p>
        </p:txBody>
      </p:sp>
    </p:spTree>
    <p:extLst>
      <p:ext uri="{BB962C8B-B14F-4D97-AF65-F5344CB8AC3E}">
        <p14:creationId xmlns:p14="http://schemas.microsoft.com/office/powerpoint/2010/main" val="2295525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91B23076-0D72-497C-BBF7-6FCAD6F665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8889"/>
          <a:stretch/>
        </p:blipFill>
        <p:spPr>
          <a:xfrm rot="10800000">
            <a:off x="0" y="1295400"/>
            <a:ext cx="9144000" cy="518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162B85-EB84-46D2-9823-2F63716FAABA}"/>
              </a:ext>
            </a:extLst>
          </p:cNvPr>
          <p:cNvSpPr txBox="1"/>
          <p:nvPr/>
        </p:nvSpPr>
        <p:spPr>
          <a:xfrm>
            <a:off x="1066800" y="561817"/>
            <a:ext cx="7467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концепт на </a:t>
            </a:r>
            <a:r>
              <a:rPr kumimoji="0" lang="mk-MK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избор (селекција)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Graphic 8" descr="Back">
            <a:extLst>
              <a:ext uri="{FF2B5EF4-FFF2-40B4-BE49-F238E27FC236}">
                <a16:creationId xmlns:a16="http://schemas.microsoft.com/office/drawing/2014/main" id="{1BADACFD-84DE-4E54-B125-0FE50BCBF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" y="5618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24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ECEF5E4-C647-41AE-8427-794251AF5012}"/>
              </a:ext>
            </a:extLst>
          </p:cNvPr>
          <p:cNvSpPr txBox="1"/>
          <p:nvPr/>
        </p:nvSpPr>
        <p:spPr>
          <a:xfrm>
            <a:off x="7239000" y="6244389"/>
            <a:ext cx="19130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scratch.mit.edu</a:t>
            </a:r>
            <a:endParaRPr kumimoji="0" lang="mk-MK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F16249-C15C-4F4A-B28F-58163C9799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62" r="10000" b="5534"/>
          <a:stretch/>
        </p:blipFill>
        <p:spPr>
          <a:xfrm>
            <a:off x="0" y="1447799"/>
            <a:ext cx="9144000" cy="47413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F04260-228F-4E92-BA81-F1DD02B8D77D}"/>
              </a:ext>
            </a:extLst>
          </p:cNvPr>
          <p:cNvSpPr txBox="1"/>
          <p:nvPr/>
        </p:nvSpPr>
        <p:spPr>
          <a:xfrm>
            <a:off x="1066800" y="561817"/>
            <a:ext cx="7467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концепт на променливи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Graphic 14" descr="Back">
            <a:extLst>
              <a:ext uri="{FF2B5EF4-FFF2-40B4-BE49-F238E27FC236}">
                <a16:creationId xmlns:a16="http://schemas.microsoft.com/office/drawing/2014/main" id="{1B456CFD-4ABF-4AA0-978A-0D26A8D29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" y="5618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39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FF7802-4FF6-4F66-B583-EB49FB8E9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99" t="18874" r="13882" b="29782"/>
          <a:stretch/>
        </p:blipFill>
        <p:spPr>
          <a:xfrm>
            <a:off x="497305" y="1316738"/>
            <a:ext cx="2179596" cy="26640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167CE4-30EC-4903-B13D-64BDB1C7DE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00" t="20356" r="12333" b="30816"/>
          <a:stretch/>
        </p:blipFill>
        <p:spPr>
          <a:xfrm>
            <a:off x="477253" y="4165131"/>
            <a:ext cx="2301240" cy="251026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36CBB6E-9617-41FE-8D1F-1A4B6A53414E}"/>
              </a:ext>
            </a:extLst>
          </p:cNvPr>
          <p:cNvGrpSpPr/>
          <p:nvPr/>
        </p:nvGrpSpPr>
        <p:grpSpPr>
          <a:xfrm>
            <a:off x="3276600" y="1316738"/>
            <a:ext cx="4724400" cy="5541262"/>
            <a:chOff x="3186362" y="1267453"/>
            <a:chExt cx="2500063" cy="277114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9652BD-9E10-48DF-B246-B99F0BAD8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333" t="26285" r="51500" b="43528"/>
            <a:stretch/>
          </p:blipFill>
          <p:spPr>
            <a:xfrm>
              <a:off x="3186362" y="1267453"/>
              <a:ext cx="2301240" cy="155194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C054F70-6AB3-4D48-A68C-6AAD317C64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4167" t="35178" r="49167" b="41107"/>
            <a:stretch/>
          </p:blipFill>
          <p:spPr>
            <a:xfrm>
              <a:off x="3248025" y="2819399"/>
              <a:ext cx="2438400" cy="121920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7BFAB80-290E-40CD-A721-1C4218822971}"/>
                </a:ext>
              </a:extLst>
            </p:cNvPr>
            <p:cNvSpPr/>
            <p:nvPr/>
          </p:nvSpPr>
          <p:spPr>
            <a:xfrm>
              <a:off x="3279225" y="1995801"/>
              <a:ext cx="1188000" cy="1551947"/>
            </a:xfrm>
            <a:prstGeom prst="rect">
              <a:avLst/>
            </a:prstGeom>
            <a:solidFill>
              <a:srgbClr val="FFAB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k-M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B4D610A-7C83-45E5-85C7-71BB1C88C8FB}"/>
              </a:ext>
            </a:extLst>
          </p:cNvPr>
          <p:cNvSpPr txBox="1"/>
          <p:nvPr/>
        </p:nvSpPr>
        <p:spPr>
          <a:xfrm>
            <a:off x="1066800" y="561817"/>
            <a:ext cx="7467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концепт на променливи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Graphic 27" descr="Back">
            <a:extLst>
              <a:ext uri="{FF2B5EF4-FFF2-40B4-BE49-F238E27FC236}">
                <a16:creationId xmlns:a16="http://schemas.microsoft.com/office/drawing/2014/main" id="{B3EBD685-EBF9-434D-BC50-6369C44A0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400" y="5618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61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5C529-F1EC-46CD-92CC-A30F787F9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2060"/>
                </a:solidFill>
              </a:rPr>
              <a:t>Scrach</a:t>
            </a:r>
            <a:r>
              <a:rPr lang="en-US" dirty="0">
                <a:solidFill>
                  <a:srgbClr val="002060"/>
                </a:solidFill>
              </a:rPr>
              <a:t>  -&gt;  </a:t>
            </a:r>
            <a:r>
              <a:rPr lang="en-US" dirty="0" err="1">
                <a:solidFill>
                  <a:srgbClr val="002060"/>
                </a:solidFill>
              </a:rPr>
              <a:t>Micro:bit</a:t>
            </a:r>
            <a:endParaRPr lang="mk-MK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2BCA21-9B63-4A90-8EF8-4EDFE4D10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76" r="21667" b="11462"/>
          <a:stretch/>
        </p:blipFill>
        <p:spPr>
          <a:xfrm>
            <a:off x="0" y="1417637"/>
            <a:ext cx="8991600" cy="501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84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13FC5B-6AC4-4AC1-B2CA-376DDC5DBD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27" r="22500" b="7016"/>
          <a:stretch/>
        </p:blipFill>
        <p:spPr>
          <a:xfrm>
            <a:off x="0" y="1295400"/>
            <a:ext cx="9144000" cy="52110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988DEC-2FF4-469B-B4AD-F58EB2AB840E}"/>
              </a:ext>
            </a:extLst>
          </p:cNvPr>
          <p:cNvSpPr txBox="1"/>
          <p:nvPr/>
        </p:nvSpPr>
        <p:spPr>
          <a:xfrm>
            <a:off x="1066800" y="561817"/>
            <a:ext cx="7467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концепт на променливи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Graphic 7" descr="Back">
            <a:extLst>
              <a:ext uri="{FF2B5EF4-FFF2-40B4-BE49-F238E27FC236}">
                <a16:creationId xmlns:a16="http://schemas.microsoft.com/office/drawing/2014/main" id="{379BB9B2-500D-46AB-BC69-A7F0F8FAD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" y="561817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6BCA08-07A3-4D74-A05D-D279244FF8D5}"/>
              </a:ext>
            </a:extLst>
          </p:cNvPr>
          <p:cNvSpPr txBox="1"/>
          <p:nvPr/>
        </p:nvSpPr>
        <p:spPr>
          <a:xfrm>
            <a:off x="6386015" y="6296183"/>
            <a:ext cx="2743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makecode.microbit.org</a:t>
            </a:r>
            <a:endParaRPr kumimoji="0" lang="mk-MK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983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o description available.">
            <a:extLst>
              <a:ext uri="{FF2B5EF4-FFF2-40B4-BE49-F238E27FC236}">
                <a16:creationId xmlns:a16="http://schemas.microsoft.com/office/drawing/2014/main" id="{88553013-8908-4A5D-BB9B-564CB5B3E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0" t="29247" r="32500" b="17388"/>
          <a:stretch/>
        </p:blipFill>
        <p:spPr bwMode="auto">
          <a:xfrm>
            <a:off x="4955448" y="1287711"/>
            <a:ext cx="3617051" cy="542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541FED-1C17-4186-9603-460A5D5A1230}"/>
              </a:ext>
            </a:extLst>
          </p:cNvPr>
          <p:cNvCxnSpPr/>
          <p:nvPr/>
        </p:nvCxnSpPr>
        <p:spPr>
          <a:xfrm>
            <a:off x="2438400" y="1828800"/>
            <a:ext cx="0" cy="4343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C7B4F5-025C-4189-AF87-A20D65422846}"/>
              </a:ext>
            </a:extLst>
          </p:cNvPr>
          <p:cNvCxnSpPr/>
          <p:nvPr/>
        </p:nvCxnSpPr>
        <p:spPr>
          <a:xfrm>
            <a:off x="228600" y="3886200"/>
            <a:ext cx="4648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6F03294-ED10-4548-AD57-E250E035A1F8}"/>
              </a:ext>
            </a:extLst>
          </p:cNvPr>
          <p:cNvSpPr txBox="1"/>
          <p:nvPr/>
        </p:nvSpPr>
        <p:spPr>
          <a:xfrm>
            <a:off x="2514600" y="1828800"/>
            <a:ext cx="22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endParaRPr kumimoji="0" lang="mk-M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811244-362E-493E-91C2-CB5E2313A01D}"/>
              </a:ext>
            </a:extLst>
          </p:cNvPr>
          <p:cNvCxnSpPr/>
          <p:nvPr/>
        </p:nvCxnSpPr>
        <p:spPr>
          <a:xfrm flipV="1">
            <a:off x="685800" y="2209800"/>
            <a:ext cx="3505200" cy="3352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A92239-B747-4853-8682-E736B1104BA7}"/>
              </a:ext>
            </a:extLst>
          </p:cNvPr>
          <p:cNvCxnSpPr/>
          <p:nvPr/>
        </p:nvCxnSpPr>
        <p:spPr>
          <a:xfrm>
            <a:off x="685801" y="2133600"/>
            <a:ext cx="3657599" cy="3581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68D4468-2EA4-4DFE-941B-53C20743E740}"/>
              </a:ext>
            </a:extLst>
          </p:cNvPr>
          <p:cNvSpPr txBox="1"/>
          <p:nvPr/>
        </p:nvSpPr>
        <p:spPr>
          <a:xfrm>
            <a:off x="1066800" y="561817"/>
            <a:ext cx="7467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концепт на променливи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Graphic 13" descr="Back">
            <a:extLst>
              <a:ext uri="{FF2B5EF4-FFF2-40B4-BE49-F238E27FC236}">
                <a16:creationId xmlns:a16="http://schemas.microsoft.com/office/drawing/2014/main" id="{97D92BD1-C7D2-43BA-A9FA-7318AB4FF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" y="561817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FA759BA-1A6D-4B90-A3BE-887202953E86}"/>
              </a:ext>
            </a:extLst>
          </p:cNvPr>
          <p:cNvSpPr txBox="1"/>
          <p:nvPr/>
        </p:nvSpPr>
        <p:spPr>
          <a:xfrm>
            <a:off x="3657600" y="1981232"/>
            <a:ext cx="53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45</a:t>
            </a:r>
            <a:endParaRPr kumimoji="0" lang="mk-M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05DA8A-1423-4F09-B0E9-B354E6F673C8}"/>
              </a:ext>
            </a:extLst>
          </p:cNvPr>
          <p:cNvSpPr txBox="1"/>
          <p:nvPr/>
        </p:nvSpPr>
        <p:spPr>
          <a:xfrm>
            <a:off x="4382635" y="3837607"/>
            <a:ext cx="53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</a:t>
            </a:r>
            <a:endParaRPr kumimoji="0" lang="mk-M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946C00-44D6-4F25-86CE-CF3CED6B9085}"/>
              </a:ext>
            </a:extLst>
          </p:cNvPr>
          <p:cNvSpPr txBox="1"/>
          <p:nvPr/>
        </p:nvSpPr>
        <p:spPr>
          <a:xfrm>
            <a:off x="3810744" y="5506037"/>
            <a:ext cx="53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135</a:t>
            </a:r>
            <a:endParaRPr kumimoji="0" lang="mk-M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15B5A1-F8F4-4126-9B33-B6F4BF75AA06}"/>
              </a:ext>
            </a:extLst>
          </p:cNvPr>
          <p:cNvSpPr txBox="1"/>
          <p:nvPr/>
        </p:nvSpPr>
        <p:spPr>
          <a:xfrm>
            <a:off x="2436692" y="5875369"/>
            <a:ext cx="53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180</a:t>
            </a:r>
            <a:endParaRPr kumimoji="0" lang="mk-M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04530C-D508-46F7-8192-3B71241225DD}"/>
              </a:ext>
            </a:extLst>
          </p:cNvPr>
          <p:cNvSpPr txBox="1"/>
          <p:nvPr/>
        </p:nvSpPr>
        <p:spPr>
          <a:xfrm>
            <a:off x="564286" y="5574268"/>
            <a:ext cx="53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225</a:t>
            </a:r>
            <a:endParaRPr kumimoji="0" lang="mk-M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4CD819-CCEC-4624-A874-41B5A5171FA6}"/>
              </a:ext>
            </a:extLst>
          </p:cNvPr>
          <p:cNvSpPr txBox="1"/>
          <p:nvPr/>
        </p:nvSpPr>
        <p:spPr>
          <a:xfrm>
            <a:off x="94095" y="3896872"/>
            <a:ext cx="53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270</a:t>
            </a:r>
            <a:endParaRPr kumimoji="0" lang="mk-M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445A7D-021B-4123-B4C5-1403C4D9124F}"/>
              </a:ext>
            </a:extLst>
          </p:cNvPr>
          <p:cNvSpPr txBox="1"/>
          <p:nvPr/>
        </p:nvSpPr>
        <p:spPr>
          <a:xfrm>
            <a:off x="209750" y="2058099"/>
            <a:ext cx="53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315</a:t>
            </a:r>
            <a:endParaRPr kumimoji="0" lang="mk-M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225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5800"/>
            <a:ext cx="8352000" cy="530127"/>
          </a:xfrm>
        </p:spPr>
        <p:txBody>
          <a:bodyPr>
            <a:normAutofit fontScale="90000"/>
          </a:bodyPr>
          <a:lstStyle/>
          <a:p>
            <a:r>
              <a:rPr lang="mk-MK" dirty="0"/>
              <a:t>Примена на кодирање во наставата и практични примери и активности</a:t>
            </a:r>
            <a:br>
              <a:rPr lang="ru-RU" dirty="0"/>
            </a:br>
            <a:r>
              <a:rPr lang="ru-RU" dirty="0"/>
              <a:t>(вебинар)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rPr>
              <a:t>www.britishcouncil.</a:t>
            </a:r>
            <a:r>
              <a:rPr kumimoji="0" lang="en-150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rPr>
              <a:t>m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rPr>
              <a:t>k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72DB0D-BDF9-445D-993A-B1C469931908}"/>
              </a:ext>
            </a:extLst>
          </p:cNvPr>
          <p:cNvSpPr txBox="1">
            <a:spLocks/>
          </p:cNvSpPr>
          <p:nvPr/>
        </p:nvSpPr>
        <p:spPr>
          <a:xfrm>
            <a:off x="381000" y="5791200"/>
            <a:ext cx="8352000" cy="530127"/>
          </a:xfrm>
          <a:prstGeom prst="rect">
            <a:avLst/>
          </a:prstGeom>
        </p:spPr>
        <p:txBody>
          <a:bodyPr vert="horz" lIns="72000" tIns="72000" rIns="72000" bIns="7200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Славица Карбева Стојковиќ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2031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oung school girl">
            <a:extLst>
              <a:ext uri="{FF2B5EF4-FFF2-40B4-BE49-F238E27FC236}">
                <a16:creationId xmlns:a16="http://schemas.microsoft.com/office/drawing/2014/main" id="{51B5DBDE-1A29-4D2E-B351-FB03BC2F9E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3" y="2506200"/>
            <a:ext cx="1497937" cy="442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2D9FA9-D026-4217-959D-216F502D28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" t="32770" r="62087" b="35135"/>
          <a:stretch/>
        </p:blipFill>
        <p:spPr>
          <a:xfrm>
            <a:off x="2286000" y="426624"/>
            <a:ext cx="6376642" cy="2971669"/>
          </a:xfrm>
          <a:custGeom>
            <a:avLst/>
            <a:gdLst>
              <a:gd name="connsiteX0" fmla="*/ 3239065 w 5559088"/>
              <a:gd name="connsiteY0" fmla="*/ 1319 h 2590669"/>
              <a:gd name="connsiteX1" fmla="*/ 5099761 w 5559088"/>
              <a:gd name="connsiteY1" fmla="*/ 478481 h 2590669"/>
              <a:gd name="connsiteX2" fmla="*/ 3942266 w 5559088"/>
              <a:gd name="connsiteY2" fmla="*/ 2400125 h 2590669"/>
              <a:gd name="connsiteX3" fmla="*/ 1846285 w 5559088"/>
              <a:gd name="connsiteY3" fmla="*/ 2125523 h 2590669"/>
              <a:gd name="connsiteX4" fmla="*/ 0 w 5559088"/>
              <a:gd name="connsiteY4" fmla="*/ 2590669 h 2590669"/>
              <a:gd name="connsiteX5" fmla="*/ 1342491 w 5559088"/>
              <a:gd name="connsiteY5" fmla="*/ 1750678 h 2590669"/>
              <a:gd name="connsiteX6" fmla="*/ 2930923 w 5559088"/>
              <a:gd name="connsiteY6" fmla="*/ 21223 h 2590669"/>
              <a:gd name="connsiteX7" fmla="*/ 3239065 w 5559088"/>
              <a:gd name="connsiteY7" fmla="*/ 1319 h 259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9088" h="2590669">
                <a:moveTo>
                  <a:pt x="3239065" y="1319"/>
                </a:moveTo>
                <a:cubicBezTo>
                  <a:pt x="3956789" y="-17104"/>
                  <a:pt x="4654531" y="158292"/>
                  <a:pt x="5099761" y="478481"/>
                </a:cubicBezTo>
                <a:cubicBezTo>
                  <a:pt x="6053933" y="1164678"/>
                  <a:pt x="5450972" y="2165700"/>
                  <a:pt x="3942266" y="2400125"/>
                </a:cubicBezTo>
                <a:cubicBezTo>
                  <a:pt x="3204563" y="2514751"/>
                  <a:pt x="2411900" y="2410901"/>
                  <a:pt x="1846285" y="2125523"/>
                </a:cubicBezTo>
                <a:lnTo>
                  <a:pt x="0" y="2590669"/>
                </a:lnTo>
                <a:lnTo>
                  <a:pt x="1342491" y="1750678"/>
                </a:lnTo>
                <a:cubicBezTo>
                  <a:pt x="714527" y="1026218"/>
                  <a:pt x="1500871" y="170061"/>
                  <a:pt x="2930923" y="21223"/>
                </a:cubicBezTo>
                <a:cubicBezTo>
                  <a:pt x="3033593" y="10538"/>
                  <a:pt x="3136533" y="3950"/>
                  <a:pt x="3239065" y="1319"/>
                </a:cubicBezTo>
                <a:close/>
              </a:path>
            </a:pathLst>
          </a:custGeom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F6BF787-75F1-4F97-85C0-59F3474E3E62}"/>
              </a:ext>
            </a:extLst>
          </p:cNvPr>
          <p:cNvSpPr txBox="1"/>
          <p:nvPr/>
        </p:nvSpPr>
        <p:spPr>
          <a:xfrm>
            <a:off x="6705600" y="6231321"/>
            <a:ext cx="2667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python.microbit.org</a:t>
            </a:r>
            <a:endParaRPr kumimoji="0" lang="mk-MK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877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k-MK" dirty="0"/>
              <a:t>Славица ќе зборува за </a:t>
            </a:r>
            <a:r>
              <a:rPr lang="ru-RU" dirty="0"/>
              <a:t>учење преку игра за совладување на основните концепти на кодирањето уште од најмала возраст.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27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 Sky And White Clouds | Free Vectors, Stock Photos &amp; PSD">
            <a:extLst>
              <a:ext uri="{FF2B5EF4-FFF2-40B4-BE49-F238E27FC236}">
                <a16:creationId xmlns:a16="http://schemas.microsoft.com/office/drawing/2014/main" id="{B22504F2-9E62-4C7C-91A2-06D1EC275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8" t="6553" r="5174" b="41549"/>
          <a:stretch>
            <a:fillRect/>
          </a:stretch>
        </p:blipFill>
        <p:spPr bwMode="auto">
          <a:xfrm>
            <a:off x="2209800" y="498247"/>
            <a:ext cx="5283516" cy="2245669"/>
          </a:xfrm>
          <a:custGeom>
            <a:avLst/>
            <a:gdLst>
              <a:gd name="connsiteX0" fmla="*/ 63500 w 5818434"/>
              <a:gd name="connsiteY0" fmla="*/ 2346027 h 2473027"/>
              <a:gd name="connsiteX1" fmla="*/ 127000 w 5818434"/>
              <a:gd name="connsiteY1" fmla="*/ 2409527 h 2473027"/>
              <a:gd name="connsiteX2" fmla="*/ 63500 w 5818434"/>
              <a:gd name="connsiteY2" fmla="*/ 2473027 h 2473027"/>
              <a:gd name="connsiteX3" fmla="*/ 0 w 5818434"/>
              <a:gd name="connsiteY3" fmla="*/ 2409527 h 2473027"/>
              <a:gd name="connsiteX4" fmla="*/ 63500 w 5818434"/>
              <a:gd name="connsiteY4" fmla="*/ 2346027 h 2473027"/>
              <a:gd name="connsiteX5" fmla="*/ 895604 w 5818434"/>
              <a:gd name="connsiteY5" fmla="*/ 2024918 h 2473027"/>
              <a:gd name="connsiteX6" fmla="*/ 1022604 w 5818434"/>
              <a:gd name="connsiteY6" fmla="*/ 2151918 h 2473027"/>
              <a:gd name="connsiteX7" fmla="*/ 895604 w 5818434"/>
              <a:gd name="connsiteY7" fmla="*/ 2278918 h 2473027"/>
              <a:gd name="connsiteX8" fmla="*/ 768604 w 5818434"/>
              <a:gd name="connsiteY8" fmla="*/ 2151918 h 2473027"/>
              <a:gd name="connsiteX9" fmla="*/ 895604 w 5818434"/>
              <a:gd name="connsiteY9" fmla="*/ 2024918 h 2473027"/>
              <a:gd name="connsiteX10" fmla="*/ 1849025 w 5818434"/>
              <a:gd name="connsiteY10" fmla="*/ 1666251 h 2473027"/>
              <a:gd name="connsiteX11" fmla="*/ 2039525 w 5818434"/>
              <a:gd name="connsiteY11" fmla="*/ 1856751 h 2473027"/>
              <a:gd name="connsiteX12" fmla="*/ 1849025 w 5818434"/>
              <a:gd name="connsiteY12" fmla="*/ 2047251 h 2473027"/>
              <a:gd name="connsiteX13" fmla="*/ 1658526 w 5818434"/>
              <a:gd name="connsiteY13" fmla="*/ 1856751 h 2473027"/>
              <a:gd name="connsiteX14" fmla="*/ 1849025 w 5818434"/>
              <a:gd name="connsiteY14" fmla="*/ 1666251 h 2473027"/>
              <a:gd name="connsiteX15" fmla="*/ 4559715 w 5818434"/>
              <a:gd name="connsiteY15" fmla="*/ 569 h 2473027"/>
              <a:gd name="connsiteX16" fmla="*/ 4740693 w 5818434"/>
              <a:gd name="connsiteY16" fmla="*/ 64522 h 2473027"/>
              <a:gd name="connsiteX17" fmla="*/ 4799434 w 5818434"/>
              <a:gd name="connsiteY17" fmla="*/ 120373 h 2473027"/>
              <a:gd name="connsiteX18" fmla="*/ 4803065 w 5818434"/>
              <a:gd name="connsiteY18" fmla="*/ 123825 h 2473027"/>
              <a:gd name="connsiteX19" fmla="*/ 5057216 w 5818434"/>
              <a:gd name="connsiteY19" fmla="*/ 1405 h 2473027"/>
              <a:gd name="connsiteX20" fmla="*/ 5230085 w 5818434"/>
              <a:gd name="connsiteY20" fmla="*/ 29052 h 2473027"/>
              <a:gd name="connsiteX21" fmla="*/ 5446629 w 5818434"/>
              <a:gd name="connsiteY21" fmla="*/ 287603 h 2473027"/>
              <a:gd name="connsiteX22" fmla="*/ 5447808 w 5818434"/>
              <a:gd name="connsiteY22" fmla="*/ 288064 h 2473027"/>
              <a:gd name="connsiteX23" fmla="*/ 5539371 w 5818434"/>
              <a:gd name="connsiteY23" fmla="*/ 323879 h 2473027"/>
              <a:gd name="connsiteX24" fmla="*/ 5724533 w 5818434"/>
              <a:gd name="connsiteY24" fmla="*/ 538534 h 2473027"/>
              <a:gd name="connsiteX25" fmla="*/ 5712094 w 5818434"/>
              <a:gd name="connsiteY25" fmla="*/ 810631 h 2473027"/>
              <a:gd name="connsiteX26" fmla="*/ 5802959 w 5818434"/>
              <a:gd name="connsiteY26" fmla="*/ 1226662 h 2473027"/>
              <a:gd name="connsiteX27" fmla="*/ 5377305 w 5818434"/>
              <a:gd name="connsiteY27" fmla="*/ 1590834 h 2473027"/>
              <a:gd name="connsiteX28" fmla="*/ 5224928 w 5818434"/>
              <a:gd name="connsiteY28" fmla="*/ 1902884 h 2473027"/>
              <a:gd name="connsiteX29" fmla="*/ 4706133 w 5818434"/>
              <a:gd name="connsiteY29" fmla="*/ 1940666 h 2473027"/>
              <a:gd name="connsiteX30" fmla="*/ 4335391 w 5818434"/>
              <a:gd name="connsiteY30" fmla="*/ 2273565 h 2473027"/>
              <a:gd name="connsiteX31" fmla="*/ 3790277 w 5818434"/>
              <a:gd name="connsiteY31" fmla="*/ 2070365 h 2473027"/>
              <a:gd name="connsiteX32" fmla="*/ 2980532 w 5818434"/>
              <a:gd name="connsiteY32" fmla="*/ 1869599 h 2473027"/>
              <a:gd name="connsiteX33" fmla="*/ 2624506 w 5818434"/>
              <a:gd name="connsiteY33" fmla="*/ 1646185 h 2473027"/>
              <a:gd name="connsiteX34" fmla="*/ 2700581 w 5818434"/>
              <a:gd name="connsiteY34" fmla="*/ 1344613 h 2473027"/>
              <a:gd name="connsiteX35" fmla="*/ 2539936 w 5818434"/>
              <a:gd name="connsiteY35" fmla="*/ 1035209 h 2473027"/>
              <a:gd name="connsiteX36" fmla="*/ 2833313 w 5818434"/>
              <a:gd name="connsiteY36" fmla="*/ 760201 h 2473027"/>
              <a:gd name="connsiteX37" fmla="*/ 2836120 w 5818434"/>
              <a:gd name="connsiteY37" fmla="*/ 752952 h 2473027"/>
              <a:gd name="connsiteX38" fmla="*/ 2836120 w 5818434"/>
              <a:gd name="connsiteY38" fmla="*/ 752952 h 2473027"/>
              <a:gd name="connsiteX39" fmla="*/ 2966804 w 5818434"/>
              <a:gd name="connsiteY39" fmla="*/ 358035 h 2473027"/>
              <a:gd name="connsiteX40" fmla="*/ 3602556 w 5818434"/>
              <a:gd name="connsiteY40" fmla="*/ 267812 h 2473027"/>
              <a:gd name="connsiteX41" fmla="*/ 3602677 w 5818434"/>
              <a:gd name="connsiteY41" fmla="*/ 267645 h 2473027"/>
              <a:gd name="connsiteX42" fmla="*/ 3658622 w 5818434"/>
              <a:gd name="connsiteY42" fmla="*/ 191163 h 2473027"/>
              <a:gd name="connsiteX43" fmla="*/ 4243540 w 5818434"/>
              <a:gd name="connsiteY43" fmla="*/ 174149 h 2473027"/>
              <a:gd name="connsiteX44" fmla="*/ 4246399 w 5818434"/>
              <a:gd name="connsiteY44" fmla="*/ 170044 h 2473027"/>
              <a:gd name="connsiteX45" fmla="*/ 4287920 w 5818434"/>
              <a:gd name="connsiteY45" fmla="*/ 110420 h 2473027"/>
              <a:gd name="connsiteX46" fmla="*/ 4493305 w 5818434"/>
              <a:gd name="connsiteY46" fmla="*/ 3123 h 2473027"/>
              <a:gd name="connsiteX47" fmla="*/ 4559715 w 5818434"/>
              <a:gd name="connsiteY47" fmla="*/ 569 h 247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818434" h="2473027">
                <a:moveTo>
                  <a:pt x="63500" y="2346027"/>
                </a:moveTo>
                <a:cubicBezTo>
                  <a:pt x="98570" y="2346027"/>
                  <a:pt x="127000" y="2374457"/>
                  <a:pt x="127000" y="2409527"/>
                </a:cubicBezTo>
                <a:cubicBezTo>
                  <a:pt x="127000" y="2444597"/>
                  <a:pt x="98570" y="2473027"/>
                  <a:pt x="63500" y="2473027"/>
                </a:cubicBezTo>
                <a:cubicBezTo>
                  <a:pt x="28430" y="2473027"/>
                  <a:pt x="0" y="2444597"/>
                  <a:pt x="0" y="2409527"/>
                </a:cubicBezTo>
                <a:cubicBezTo>
                  <a:pt x="0" y="2374457"/>
                  <a:pt x="28430" y="2346027"/>
                  <a:pt x="63500" y="2346027"/>
                </a:cubicBezTo>
                <a:close/>
                <a:moveTo>
                  <a:pt x="895604" y="2024918"/>
                </a:moveTo>
                <a:cubicBezTo>
                  <a:pt x="965743" y="2024918"/>
                  <a:pt x="1022604" y="2081778"/>
                  <a:pt x="1022604" y="2151918"/>
                </a:cubicBezTo>
                <a:cubicBezTo>
                  <a:pt x="1022604" y="2222058"/>
                  <a:pt x="965743" y="2278918"/>
                  <a:pt x="895604" y="2278918"/>
                </a:cubicBezTo>
                <a:cubicBezTo>
                  <a:pt x="825463" y="2278918"/>
                  <a:pt x="768604" y="2222058"/>
                  <a:pt x="768604" y="2151918"/>
                </a:cubicBezTo>
                <a:cubicBezTo>
                  <a:pt x="768604" y="2081778"/>
                  <a:pt x="825463" y="2024918"/>
                  <a:pt x="895604" y="2024918"/>
                </a:cubicBezTo>
                <a:close/>
                <a:moveTo>
                  <a:pt x="1849025" y="1666251"/>
                </a:moveTo>
                <a:cubicBezTo>
                  <a:pt x="1954235" y="1666251"/>
                  <a:pt x="2039525" y="1751541"/>
                  <a:pt x="2039525" y="1856751"/>
                </a:cubicBezTo>
                <a:cubicBezTo>
                  <a:pt x="2039525" y="1961961"/>
                  <a:pt x="1954235" y="2047251"/>
                  <a:pt x="1849025" y="2047251"/>
                </a:cubicBezTo>
                <a:cubicBezTo>
                  <a:pt x="1743815" y="2047251"/>
                  <a:pt x="1658526" y="1961961"/>
                  <a:pt x="1658526" y="1856751"/>
                </a:cubicBezTo>
                <a:cubicBezTo>
                  <a:pt x="1658526" y="1751541"/>
                  <a:pt x="1743815" y="1666251"/>
                  <a:pt x="1849025" y="1666251"/>
                </a:cubicBezTo>
                <a:close/>
                <a:moveTo>
                  <a:pt x="4559715" y="569"/>
                </a:moveTo>
                <a:cubicBezTo>
                  <a:pt x="4625507" y="4333"/>
                  <a:pt x="4688541" y="26703"/>
                  <a:pt x="4740693" y="64522"/>
                </a:cubicBezTo>
                <a:lnTo>
                  <a:pt x="4799434" y="120373"/>
                </a:lnTo>
                <a:lnTo>
                  <a:pt x="4803065" y="123825"/>
                </a:lnTo>
                <a:cubicBezTo>
                  <a:pt x="4868578" y="50602"/>
                  <a:pt x="4960875" y="8116"/>
                  <a:pt x="5057216" y="1405"/>
                </a:cubicBezTo>
                <a:cubicBezTo>
                  <a:pt x="5115020" y="-2621"/>
                  <a:pt x="5174280" y="6231"/>
                  <a:pt x="5230085" y="29052"/>
                </a:cubicBezTo>
                <a:cubicBezTo>
                  <a:pt x="5343477" y="75407"/>
                  <a:pt x="5424785" y="172456"/>
                  <a:pt x="5446629" y="287603"/>
                </a:cubicBezTo>
                <a:lnTo>
                  <a:pt x="5447808" y="288064"/>
                </a:lnTo>
                <a:lnTo>
                  <a:pt x="5539371" y="323879"/>
                </a:lnTo>
                <a:cubicBezTo>
                  <a:pt x="5626008" y="370457"/>
                  <a:pt x="5692677" y="446458"/>
                  <a:pt x="5724533" y="538534"/>
                </a:cubicBezTo>
                <a:cubicBezTo>
                  <a:pt x="5755403" y="627645"/>
                  <a:pt x="5751004" y="724430"/>
                  <a:pt x="5712094" y="810631"/>
                </a:cubicBezTo>
                <a:cubicBezTo>
                  <a:pt x="5807738" y="928847"/>
                  <a:pt x="5841186" y="1082093"/>
                  <a:pt x="5802959" y="1226662"/>
                </a:cubicBezTo>
                <a:cubicBezTo>
                  <a:pt x="5752142" y="1418855"/>
                  <a:pt x="5583912" y="1562788"/>
                  <a:pt x="5377305" y="1590834"/>
                </a:cubicBezTo>
                <a:cubicBezTo>
                  <a:pt x="5376319" y="1710796"/>
                  <a:pt x="5320723" y="1824567"/>
                  <a:pt x="5224928" y="1902884"/>
                </a:cubicBezTo>
                <a:cubicBezTo>
                  <a:pt x="5079377" y="2021893"/>
                  <a:pt x="4869128" y="2037186"/>
                  <a:pt x="4706133" y="1940666"/>
                </a:cubicBezTo>
                <a:cubicBezTo>
                  <a:pt x="4653419" y="2106454"/>
                  <a:pt x="4512267" y="2233190"/>
                  <a:pt x="4335391" y="2273565"/>
                </a:cubicBezTo>
                <a:cubicBezTo>
                  <a:pt x="4126963" y="2321137"/>
                  <a:pt x="3909433" y="2240069"/>
                  <a:pt x="3790277" y="2070365"/>
                </a:cubicBezTo>
                <a:cubicBezTo>
                  <a:pt x="3509036" y="2231443"/>
                  <a:pt x="3143756" y="2140903"/>
                  <a:pt x="2980532" y="1869599"/>
                </a:cubicBezTo>
                <a:cubicBezTo>
                  <a:pt x="2820192" y="1887432"/>
                  <a:pt x="2669635" y="1792976"/>
                  <a:pt x="2624506" y="1646185"/>
                </a:cubicBezTo>
                <a:cubicBezTo>
                  <a:pt x="2591816" y="1539981"/>
                  <a:pt x="2620714" y="1425364"/>
                  <a:pt x="2700581" y="1344613"/>
                </a:cubicBezTo>
                <a:cubicBezTo>
                  <a:pt x="2587265" y="1281272"/>
                  <a:pt x="2524160" y="1159722"/>
                  <a:pt x="2539936" y="1035209"/>
                </a:cubicBezTo>
                <a:cubicBezTo>
                  <a:pt x="2558443" y="889424"/>
                  <a:pt x="2680254" y="775230"/>
                  <a:pt x="2833313" y="760201"/>
                </a:cubicBezTo>
                <a:lnTo>
                  <a:pt x="2836120" y="752952"/>
                </a:lnTo>
                <a:lnTo>
                  <a:pt x="2836120" y="752952"/>
                </a:lnTo>
                <a:cubicBezTo>
                  <a:pt x="2815565" y="609389"/>
                  <a:pt x="2863501" y="464609"/>
                  <a:pt x="2966804" y="358035"/>
                </a:cubicBezTo>
                <a:cubicBezTo>
                  <a:pt x="3130027" y="189707"/>
                  <a:pt x="3394658" y="152189"/>
                  <a:pt x="3602556" y="267812"/>
                </a:cubicBezTo>
                <a:lnTo>
                  <a:pt x="3602677" y="267645"/>
                </a:lnTo>
                <a:lnTo>
                  <a:pt x="3658622" y="191163"/>
                </a:lnTo>
                <a:cubicBezTo>
                  <a:pt x="3807763" y="32459"/>
                  <a:pt x="4074837" y="16259"/>
                  <a:pt x="4243540" y="174149"/>
                </a:cubicBezTo>
                <a:lnTo>
                  <a:pt x="4246399" y="170044"/>
                </a:lnTo>
                <a:lnTo>
                  <a:pt x="4287920" y="110420"/>
                </a:lnTo>
                <a:cubicBezTo>
                  <a:pt x="4339743" y="52702"/>
                  <a:pt x="4412471" y="13997"/>
                  <a:pt x="4493305" y="3123"/>
                </a:cubicBezTo>
                <a:cubicBezTo>
                  <a:pt x="4515548" y="126"/>
                  <a:pt x="4537784" y="-686"/>
                  <a:pt x="4559715" y="56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Young school girl">
            <a:extLst>
              <a:ext uri="{FF2B5EF4-FFF2-40B4-BE49-F238E27FC236}">
                <a16:creationId xmlns:a16="http://schemas.microsoft.com/office/drawing/2014/main" id="{29FD4EB6-1B2C-48B1-A285-BC3FABFD0F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45501"/>
            <a:ext cx="1368584" cy="446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59EE0C-3221-4BF8-AEEF-613B949FC97C}"/>
              </a:ext>
            </a:extLst>
          </p:cNvPr>
          <p:cNvSpPr txBox="1"/>
          <p:nvPr/>
        </p:nvSpPr>
        <p:spPr>
          <a:xfrm>
            <a:off x="4724400" y="1204034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Алгоритамското размислување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299FD7-A930-431D-B21D-C869E75EC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3240302"/>
            <a:ext cx="3692770" cy="2874397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прецизно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разбирливо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недвосмислено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извршување на последователни инструкции;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да води кон посакуваниот исход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endParaRPr lang="mk-MK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8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C45C-1BF9-4CF3-AFA2-5FEC4BDC5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20715"/>
            <a:ext cx="8229600" cy="1143000"/>
          </a:xfrm>
        </p:spPr>
        <p:txBody>
          <a:bodyPr>
            <a:noAutofit/>
          </a:bodyPr>
          <a:lstStyle/>
          <a:p>
            <a:pPr marL="0" indent="0" algn="l"/>
            <a:r>
              <a:rPr lang="mk-MK" sz="2000" dirty="0">
                <a:solidFill>
                  <a:srgbClr val="002060"/>
                </a:solidFill>
              </a:rPr>
              <a:t>- Преку реални ситуации искажани:  </a:t>
            </a:r>
            <a:br>
              <a:rPr lang="mk-MK" sz="2000" dirty="0">
                <a:solidFill>
                  <a:srgbClr val="002060"/>
                </a:solidFill>
              </a:rPr>
            </a:br>
            <a:r>
              <a:rPr lang="mk-MK" sz="2000" dirty="0">
                <a:solidFill>
                  <a:srgbClr val="002060"/>
                </a:solidFill>
              </a:rPr>
              <a:t>со зборови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mk-MK" sz="2000" dirty="0">
                <a:solidFill>
                  <a:srgbClr val="002060"/>
                </a:solidFill>
              </a:rPr>
              <a:t>со цртежи, симболи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mk-MK" sz="2000" dirty="0">
                <a:solidFill>
                  <a:srgbClr val="002060"/>
                </a:solidFill>
              </a:rPr>
              <a:t>или записи</a:t>
            </a:r>
            <a:br>
              <a:rPr lang="en-US" sz="2000" dirty="0">
                <a:solidFill>
                  <a:srgbClr val="002060"/>
                </a:solidFill>
              </a:rPr>
            </a:br>
            <a:endParaRPr lang="mk-MK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8C78B1F-068E-4B9F-BCD6-9297806B7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3695700" cy="384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7D92CB8-2B12-456D-8B34-F6F77027A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1" y="1670277"/>
            <a:ext cx="2895600" cy="384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Young school girl">
            <a:extLst>
              <a:ext uri="{FF2B5EF4-FFF2-40B4-BE49-F238E27FC236}">
                <a16:creationId xmlns:a16="http://schemas.microsoft.com/office/drawing/2014/main" id="{25558AAB-3ADD-426C-A254-6255BDEC3F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470200"/>
            <a:ext cx="1393983" cy="44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09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 Sky And White Clouds | Free Vectors, Stock Photos &amp; PSD">
            <a:extLst>
              <a:ext uri="{FF2B5EF4-FFF2-40B4-BE49-F238E27FC236}">
                <a16:creationId xmlns:a16="http://schemas.microsoft.com/office/drawing/2014/main" id="{B22504F2-9E62-4C7C-91A2-06D1EC275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8" t="6553" r="5174" b="41549"/>
          <a:stretch>
            <a:fillRect/>
          </a:stretch>
        </p:blipFill>
        <p:spPr bwMode="auto">
          <a:xfrm>
            <a:off x="1650684" y="312261"/>
            <a:ext cx="6436532" cy="2735739"/>
          </a:xfrm>
          <a:custGeom>
            <a:avLst/>
            <a:gdLst>
              <a:gd name="connsiteX0" fmla="*/ 63500 w 5818434"/>
              <a:gd name="connsiteY0" fmla="*/ 2346027 h 2473027"/>
              <a:gd name="connsiteX1" fmla="*/ 127000 w 5818434"/>
              <a:gd name="connsiteY1" fmla="*/ 2409527 h 2473027"/>
              <a:gd name="connsiteX2" fmla="*/ 63500 w 5818434"/>
              <a:gd name="connsiteY2" fmla="*/ 2473027 h 2473027"/>
              <a:gd name="connsiteX3" fmla="*/ 0 w 5818434"/>
              <a:gd name="connsiteY3" fmla="*/ 2409527 h 2473027"/>
              <a:gd name="connsiteX4" fmla="*/ 63500 w 5818434"/>
              <a:gd name="connsiteY4" fmla="*/ 2346027 h 2473027"/>
              <a:gd name="connsiteX5" fmla="*/ 895604 w 5818434"/>
              <a:gd name="connsiteY5" fmla="*/ 2024918 h 2473027"/>
              <a:gd name="connsiteX6" fmla="*/ 1022604 w 5818434"/>
              <a:gd name="connsiteY6" fmla="*/ 2151918 h 2473027"/>
              <a:gd name="connsiteX7" fmla="*/ 895604 w 5818434"/>
              <a:gd name="connsiteY7" fmla="*/ 2278918 h 2473027"/>
              <a:gd name="connsiteX8" fmla="*/ 768604 w 5818434"/>
              <a:gd name="connsiteY8" fmla="*/ 2151918 h 2473027"/>
              <a:gd name="connsiteX9" fmla="*/ 895604 w 5818434"/>
              <a:gd name="connsiteY9" fmla="*/ 2024918 h 2473027"/>
              <a:gd name="connsiteX10" fmla="*/ 1849025 w 5818434"/>
              <a:gd name="connsiteY10" fmla="*/ 1666251 h 2473027"/>
              <a:gd name="connsiteX11" fmla="*/ 2039525 w 5818434"/>
              <a:gd name="connsiteY11" fmla="*/ 1856751 h 2473027"/>
              <a:gd name="connsiteX12" fmla="*/ 1849025 w 5818434"/>
              <a:gd name="connsiteY12" fmla="*/ 2047251 h 2473027"/>
              <a:gd name="connsiteX13" fmla="*/ 1658526 w 5818434"/>
              <a:gd name="connsiteY13" fmla="*/ 1856751 h 2473027"/>
              <a:gd name="connsiteX14" fmla="*/ 1849025 w 5818434"/>
              <a:gd name="connsiteY14" fmla="*/ 1666251 h 2473027"/>
              <a:gd name="connsiteX15" fmla="*/ 4559715 w 5818434"/>
              <a:gd name="connsiteY15" fmla="*/ 569 h 2473027"/>
              <a:gd name="connsiteX16" fmla="*/ 4740693 w 5818434"/>
              <a:gd name="connsiteY16" fmla="*/ 64522 h 2473027"/>
              <a:gd name="connsiteX17" fmla="*/ 4799434 w 5818434"/>
              <a:gd name="connsiteY17" fmla="*/ 120373 h 2473027"/>
              <a:gd name="connsiteX18" fmla="*/ 4803065 w 5818434"/>
              <a:gd name="connsiteY18" fmla="*/ 123825 h 2473027"/>
              <a:gd name="connsiteX19" fmla="*/ 5057216 w 5818434"/>
              <a:gd name="connsiteY19" fmla="*/ 1405 h 2473027"/>
              <a:gd name="connsiteX20" fmla="*/ 5230085 w 5818434"/>
              <a:gd name="connsiteY20" fmla="*/ 29052 h 2473027"/>
              <a:gd name="connsiteX21" fmla="*/ 5446629 w 5818434"/>
              <a:gd name="connsiteY21" fmla="*/ 287603 h 2473027"/>
              <a:gd name="connsiteX22" fmla="*/ 5447808 w 5818434"/>
              <a:gd name="connsiteY22" fmla="*/ 288064 h 2473027"/>
              <a:gd name="connsiteX23" fmla="*/ 5539371 w 5818434"/>
              <a:gd name="connsiteY23" fmla="*/ 323879 h 2473027"/>
              <a:gd name="connsiteX24" fmla="*/ 5724533 w 5818434"/>
              <a:gd name="connsiteY24" fmla="*/ 538534 h 2473027"/>
              <a:gd name="connsiteX25" fmla="*/ 5712094 w 5818434"/>
              <a:gd name="connsiteY25" fmla="*/ 810631 h 2473027"/>
              <a:gd name="connsiteX26" fmla="*/ 5802959 w 5818434"/>
              <a:gd name="connsiteY26" fmla="*/ 1226662 h 2473027"/>
              <a:gd name="connsiteX27" fmla="*/ 5377305 w 5818434"/>
              <a:gd name="connsiteY27" fmla="*/ 1590834 h 2473027"/>
              <a:gd name="connsiteX28" fmla="*/ 5224928 w 5818434"/>
              <a:gd name="connsiteY28" fmla="*/ 1902884 h 2473027"/>
              <a:gd name="connsiteX29" fmla="*/ 4706133 w 5818434"/>
              <a:gd name="connsiteY29" fmla="*/ 1940666 h 2473027"/>
              <a:gd name="connsiteX30" fmla="*/ 4335391 w 5818434"/>
              <a:gd name="connsiteY30" fmla="*/ 2273565 h 2473027"/>
              <a:gd name="connsiteX31" fmla="*/ 3790277 w 5818434"/>
              <a:gd name="connsiteY31" fmla="*/ 2070365 h 2473027"/>
              <a:gd name="connsiteX32" fmla="*/ 2980532 w 5818434"/>
              <a:gd name="connsiteY32" fmla="*/ 1869599 h 2473027"/>
              <a:gd name="connsiteX33" fmla="*/ 2624506 w 5818434"/>
              <a:gd name="connsiteY33" fmla="*/ 1646185 h 2473027"/>
              <a:gd name="connsiteX34" fmla="*/ 2700581 w 5818434"/>
              <a:gd name="connsiteY34" fmla="*/ 1344613 h 2473027"/>
              <a:gd name="connsiteX35" fmla="*/ 2539936 w 5818434"/>
              <a:gd name="connsiteY35" fmla="*/ 1035209 h 2473027"/>
              <a:gd name="connsiteX36" fmla="*/ 2833313 w 5818434"/>
              <a:gd name="connsiteY36" fmla="*/ 760201 h 2473027"/>
              <a:gd name="connsiteX37" fmla="*/ 2836120 w 5818434"/>
              <a:gd name="connsiteY37" fmla="*/ 752952 h 2473027"/>
              <a:gd name="connsiteX38" fmla="*/ 2836120 w 5818434"/>
              <a:gd name="connsiteY38" fmla="*/ 752952 h 2473027"/>
              <a:gd name="connsiteX39" fmla="*/ 2966804 w 5818434"/>
              <a:gd name="connsiteY39" fmla="*/ 358035 h 2473027"/>
              <a:gd name="connsiteX40" fmla="*/ 3602556 w 5818434"/>
              <a:gd name="connsiteY40" fmla="*/ 267812 h 2473027"/>
              <a:gd name="connsiteX41" fmla="*/ 3602677 w 5818434"/>
              <a:gd name="connsiteY41" fmla="*/ 267645 h 2473027"/>
              <a:gd name="connsiteX42" fmla="*/ 3658622 w 5818434"/>
              <a:gd name="connsiteY42" fmla="*/ 191163 h 2473027"/>
              <a:gd name="connsiteX43" fmla="*/ 4243540 w 5818434"/>
              <a:gd name="connsiteY43" fmla="*/ 174149 h 2473027"/>
              <a:gd name="connsiteX44" fmla="*/ 4246399 w 5818434"/>
              <a:gd name="connsiteY44" fmla="*/ 170044 h 2473027"/>
              <a:gd name="connsiteX45" fmla="*/ 4287920 w 5818434"/>
              <a:gd name="connsiteY45" fmla="*/ 110420 h 2473027"/>
              <a:gd name="connsiteX46" fmla="*/ 4493305 w 5818434"/>
              <a:gd name="connsiteY46" fmla="*/ 3123 h 2473027"/>
              <a:gd name="connsiteX47" fmla="*/ 4559715 w 5818434"/>
              <a:gd name="connsiteY47" fmla="*/ 569 h 247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818434" h="2473027">
                <a:moveTo>
                  <a:pt x="63500" y="2346027"/>
                </a:moveTo>
                <a:cubicBezTo>
                  <a:pt x="98570" y="2346027"/>
                  <a:pt x="127000" y="2374457"/>
                  <a:pt x="127000" y="2409527"/>
                </a:cubicBezTo>
                <a:cubicBezTo>
                  <a:pt x="127000" y="2444597"/>
                  <a:pt x="98570" y="2473027"/>
                  <a:pt x="63500" y="2473027"/>
                </a:cubicBezTo>
                <a:cubicBezTo>
                  <a:pt x="28430" y="2473027"/>
                  <a:pt x="0" y="2444597"/>
                  <a:pt x="0" y="2409527"/>
                </a:cubicBezTo>
                <a:cubicBezTo>
                  <a:pt x="0" y="2374457"/>
                  <a:pt x="28430" y="2346027"/>
                  <a:pt x="63500" y="2346027"/>
                </a:cubicBezTo>
                <a:close/>
                <a:moveTo>
                  <a:pt x="895604" y="2024918"/>
                </a:moveTo>
                <a:cubicBezTo>
                  <a:pt x="965743" y="2024918"/>
                  <a:pt x="1022604" y="2081778"/>
                  <a:pt x="1022604" y="2151918"/>
                </a:cubicBezTo>
                <a:cubicBezTo>
                  <a:pt x="1022604" y="2222058"/>
                  <a:pt x="965743" y="2278918"/>
                  <a:pt x="895604" y="2278918"/>
                </a:cubicBezTo>
                <a:cubicBezTo>
                  <a:pt x="825463" y="2278918"/>
                  <a:pt x="768604" y="2222058"/>
                  <a:pt x="768604" y="2151918"/>
                </a:cubicBezTo>
                <a:cubicBezTo>
                  <a:pt x="768604" y="2081778"/>
                  <a:pt x="825463" y="2024918"/>
                  <a:pt x="895604" y="2024918"/>
                </a:cubicBezTo>
                <a:close/>
                <a:moveTo>
                  <a:pt x="1849025" y="1666251"/>
                </a:moveTo>
                <a:cubicBezTo>
                  <a:pt x="1954235" y="1666251"/>
                  <a:pt x="2039525" y="1751541"/>
                  <a:pt x="2039525" y="1856751"/>
                </a:cubicBezTo>
                <a:cubicBezTo>
                  <a:pt x="2039525" y="1961961"/>
                  <a:pt x="1954235" y="2047251"/>
                  <a:pt x="1849025" y="2047251"/>
                </a:cubicBezTo>
                <a:cubicBezTo>
                  <a:pt x="1743815" y="2047251"/>
                  <a:pt x="1658526" y="1961961"/>
                  <a:pt x="1658526" y="1856751"/>
                </a:cubicBezTo>
                <a:cubicBezTo>
                  <a:pt x="1658526" y="1751541"/>
                  <a:pt x="1743815" y="1666251"/>
                  <a:pt x="1849025" y="1666251"/>
                </a:cubicBezTo>
                <a:close/>
                <a:moveTo>
                  <a:pt x="4559715" y="569"/>
                </a:moveTo>
                <a:cubicBezTo>
                  <a:pt x="4625507" y="4333"/>
                  <a:pt x="4688541" y="26703"/>
                  <a:pt x="4740693" y="64522"/>
                </a:cubicBezTo>
                <a:lnTo>
                  <a:pt x="4799434" y="120373"/>
                </a:lnTo>
                <a:lnTo>
                  <a:pt x="4803065" y="123825"/>
                </a:lnTo>
                <a:cubicBezTo>
                  <a:pt x="4868578" y="50602"/>
                  <a:pt x="4960875" y="8116"/>
                  <a:pt x="5057216" y="1405"/>
                </a:cubicBezTo>
                <a:cubicBezTo>
                  <a:pt x="5115020" y="-2621"/>
                  <a:pt x="5174280" y="6231"/>
                  <a:pt x="5230085" y="29052"/>
                </a:cubicBezTo>
                <a:cubicBezTo>
                  <a:pt x="5343477" y="75407"/>
                  <a:pt x="5424785" y="172456"/>
                  <a:pt x="5446629" y="287603"/>
                </a:cubicBezTo>
                <a:lnTo>
                  <a:pt x="5447808" y="288064"/>
                </a:lnTo>
                <a:lnTo>
                  <a:pt x="5539371" y="323879"/>
                </a:lnTo>
                <a:cubicBezTo>
                  <a:pt x="5626008" y="370457"/>
                  <a:pt x="5692677" y="446458"/>
                  <a:pt x="5724533" y="538534"/>
                </a:cubicBezTo>
                <a:cubicBezTo>
                  <a:pt x="5755403" y="627645"/>
                  <a:pt x="5751004" y="724430"/>
                  <a:pt x="5712094" y="810631"/>
                </a:cubicBezTo>
                <a:cubicBezTo>
                  <a:pt x="5807738" y="928847"/>
                  <a:pt x="5841186" y="1082093"/>
                  <a:pt x="5802959" y="1226662"/>
                </a:cubicBezTo>
                <a:cubicBezTo>
                  <a:pt x="5752142" y="1418855"/>
                  <a:pt x="5583912" y="1562788"/>
                  <a:pt x="5377305" y="1590834"/>
                </a:cubicBezTo>
                <a:cubicBezTo>
                  <a:pt x="5376319" y="1710796"/>
                  <a:pt x="5320723" y="1824567"/>
                  <a:pt x="5224928" y="1902884"/>
                </a:cubicBezTo>
                <a:cubicBezTo>
                  <a:pt x="5079377" y="2021893"/>
                  <a:pt x="4869128" y="2037186"/>
                  <a:pt x="4706133" y="1940666"/>
                </a:cubicBezTo>
                <a:cubicBezTo>
                  <a:pt x="4653419" y="2106454"/>
                  <a:pt x="4512267" y="2233190"/>
                  <a:pt x="4335391" y="2273565"/>
                </a:cubicBezTo>
                <a:cubicBezTo>
                  <a:pt x="4126963" y="2321137"/>
                  <a:pt x="3909433" y="2240069"/>
                  <a:pt x="3790277" y="2070365"/>
                </a:cubicBezTo>
                <a:cubicBezTo>
                  <a:pt x="3509036" y="2231443"/>
                  <a:pt x="3143756" y="2140903"/>
                  <a:pt x="2980532" y="1869599"/>
                </a:cubicBezTo>
                <a:cubicBezTo>
                  <a:pt x="2820192" y="1887432"/>
                  <a:pt x="2669635" y="1792976"/>
                  <a:pt x="2624506" y="1646185"/>
                </a:cubicBezTo>
                <a:cubicBezTo>
                  <a:pt x="2591816" y="1539981"/>
                  <a:pt x="2620714" y="1425364"/>
                  <a:pt x="2700581" y="1344613"/>
                </a:cubicBezTo>
                <a:cubicBezTo>
                  <a:pt x="2587265" y="1281272"/>
                  <a:pt x="2524160" y="1159722"/>
                  <a:pt x="2539936" y="1035209"/>
                </a:cubicBezTo>
                <a:cubicBezTo>
                  <a:pt x="2558443" y="889424"/>
                  <a:pt x="2680254" y="775230"/>
                  <a:pt x="2833313" y="760201"/>
                </a:cubicBezTo>
                <a:lnTo>
                  <a:pt x="2836120" y="752952"/>
                </a:lnTo>
                <a:lnTo>
                  <a:pt x="2836120" y="752952"/>
                </a:lnTo>
                <a:cubicBezTo>
                  <a:pt x="2815565" y="609389"/>
                  <a:pt x="2863501" y="464609"/>
                  <a:pt x="2966804" y="358035"/>
                </a:cubicBezTo>
                <a:cubicBezTo>
                  <a:pt x="3130027" y="189707"/>
                  <a:pt x="3394658" y="152189"/>
                  <a:pt x="3602556" y="267812"/>
                </a:cubicBezTo>
                <a:lnTo>
                  <a:pt x="3602677" y="267645"/>
                </a:lnTo>
                <a:lnTo>
                  <a:pt x="3658622" y="191163"/>
                </a:lnTo>
                <a:cubicBezTo>
                  <a:pt x="3807763" y="32459"/>
                  <a:pt x="4074837" y="16259"/>
                  <a:pt x="4243540" y="174149"/>
                </a:cubicBezTo>
                <a:lnTo>
                  <a:pt x="4246399" y="170044"/>
                </a:lnTo>
                <a:lnTo>
                  <a:pt x="4287920" y="110420"/>
                </a:lnTo>
                <a:cubicBezTo>
                  <a:pt x="4339743" y="52702"/>
                  <a:pt x="4412471" y="13997"/>
                  <a:pt x="4493305" y="3123"/>
                </a:cubicBezTo>
                <a:cubicBezTo>
                  <a:pt x="4515548" y="126"/>
                  <a:pt x="4537784" y="-686"/>
                  <a:pt x="4559715" y="56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E5D60-F0DF-4E77-8DEB-94437644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600" y="3810000"/>
            <a:ext cx="5638800" cy="19269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i="0" dirty="0">
                <a:solidFill>
                  <a:srgbClr val="002060"/>
                </a:solidFill>
                <a:effectLst/>
              </a:rPr>
              <a:t>редоследно (секвенцијално) извршување</a:t>
            </a:r>
            <a:endParaRPr lang="en-US" sz="2000" i="0" dirty="0">
              <a:solidFill>
                <a:srgbClr val="002060"/>
              </a:solidFill>
              <a:effectLst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0" i="0" dirty="0">
                <a:solidFill>
                  <a:srgbClr val="002060"/>
                </a:solidFill>
                <a:effectLst/>
              </a:rPr>
              <a:t>повторување (концепт на циклуси)</a:t>
            </a:r>
            <a:endParaRPr lang="en-US" sz="2000" b="0" i="0" dirty="0">
              <a:solidFill>
                <a:srgbClr val="002060"/>
              </a:solidFill>
              <a:effectLst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0" i="0" dirty="0">
                <a:solidFill>
                  <a:srgbClr val="002060"/>
                </a:solidFill>
                <a:effectLst/>
              </a:rPr>
              <a:t>избор (селекција) и</a:t>
            </a:r>
            <a:endParaRPr lang="en-US" sz="2000" b="0" i="0" dirty="0">
              <a:solidFill>
                <a:srgbClr val="002060"/>
              </a:solidFill>
              <a:effectLst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0" i="0" dirty="0">
                <a:solidFill>
                  <a:srgbClr val="002060"/>
                </a:solidFill>
                <a:effectLst/>
              </a:rPr>
              <a:t>концептот на променливи  </a:t>
            </a:r>
            <a:endParaRPr lang="en-US" sz="2000" b="0" i="0" dirty="0">
              <a:solidFill>
                <a:srgbClr val="002060"/>
              </a:solidFill>
              <a:effectLst/>
            </a:endParaRPr>
          </a:p>
          <a:p>
            <a:pPr>
              <a:buFont typeface="Wingdings" panose="05000000000000000000" pitchFamily="2" charset="2"/>
              <a:buChar char="ü"/>
            </a:pPr>
            <a:endParaRPr lang="mk-MK" sz="2000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59EE0C-3221-4BF8-AEEF-613B949FC97C}"/>
              </a:ext>
            </a:extLst>
          </p:cNvPr>
          <p:cNvSpPr txBox="1"/>
          <p:nvPr/>
        </p:nvSpPr>
        <p:spPr>
          <a:xfrm>
            <a:off x="5131116" y="972244"/>
            <a:ext cx="2362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сновни концепти на кодирањето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Young school girl">
            <a:extLst>
              <a:ext uri="{FF2B5EF4-FFF2-40B4-BE49-F238E27FC236}">
                <a16:creationId xmlns:a16="http://schemas.microsoft.com/office/drawing/2014/main" id="{30F4D687-3615-47DD-8757-E4EFDB9523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54" y="2470200"/>
            <a:ext cx="1290868" cy="44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70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77FE75C-DCB5-4BAA-B53F-2012D5DD8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7" t="12946" r="14166" b="9980"/>
          <a:stretch/>
        </p:blipFill>
        <p:spPr>
          <a:xfrm>
            <a:off x="0" y="1486453"/>
            <a:ext cx="9176239" cy="472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533FBD-9DCE-43C4-94C3-C5518E9B7A4F}"/>
              </a:ext>
            </a:extLst>
          </p:cNvPr>
          <p:cNvSpPr txBox="1"/>
          <p:nvPr/>
        </p:nvSpPr>
        <p:spPr>
          <a:xfrm>
            <a:off x="1066800" y="561817"/>
            <a:ext cx="830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редоследно (секвенцијално) извршување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Graphic 12" descr="Back">
            <a:extLst>
              <a:ext uri="{FF2B5EF4-FFF2-40B4-BE49-F238E27FC236}">
                <a16:creationId xmlns:a16="http://schemas.microsoft.com/office/drawing/2014/main" id="{AC6210E7-81A7-4AE2-A3A8-1EED1785D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" y="561817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17D6B1A-304C-4CBD-8216-2DBCCA14C4AF}"/>
              </a:ext>
            </a:extLst>
          </p:cNvPr>
          <p:cNvSpPr txBox="1"/>
          <p:nvPr/>
        </p:nvSpPr>
        <p:spPr>
          <a:xfrm>
            <a:off x="7543800" y="6310030"/>
            <a:ext cx="228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code.org</a:t>
            </a:r>
          </a:p>
        </p:txBody>
      </p:sp>
    </p:spTree>
    <p:extLst>
      <p:ext uri="{BB962C8B-B14F-4D97-AF65-F5344CB8AC3E}">
        <p14:creationId xmlns:p14="http://schemas.microsoft.com/office/powerpoint/2010/main" val="2460859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1533FBD-9DCE-43C4-94C3-C5518E9B7A4F}"/>
              </a:ext>
            </a:extLst>
          </p:cNvPr>
          <p:cNvSpPr txBox="1"/>
          <p:nvPr/>
        </p:nvSpPr>
        <p:spPr>
          <a:xfrm>
            <a:off x="1066800" y="561817"/>
            <a:ext cx="830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редоследно (секвенцијално) извршување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Graphic 12" descr="Back">
            <a:extLst>
              <a:ext uri="{FF2B5EF4-FFF2-40B4-BE49-F238E27FC236}">
                <a16:creationId xmlns:a16="http://schemas.microsoft.com/office/drawing/2014/main" id="{AC6210E7-81A7-4AE2-A3A8-1EED1785D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" y="561817"/>
            <a:ext cx="914400" cy="91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4B54F1-5ABF-4AB3-AB85-EB1642F32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8986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4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585C921C-2704-47D4-AB8B-A5C86EB297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2" b="12557"/>
          <a:stretch/>
        </p:blipFill>
        <p:spPr>
          <a:xfrm rot="10800000">
            <a:off x="0" y="1417638"/>
            <a:ext cx="9144000" cy="48300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A8F66C-8152-45CB-8A8B-C9DFEACCD9E2}"/>
              </a:ext>
            </a:extLst>
          </p:cNvPr>
          <p:cNvSpPr txBox="1"/>
          <p:nvPr/>
        </p:nvSpPr>
        <p:spPr>
          <a:xfrm>
            <a:off x="1066800" y="561817"/>
            <a:ext cx="7467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концепт на повторување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Graphic 14" descr="Back">
            <a:extLst>
              <a:ext uri="{FF2B5EF4-FFF2-40B4-BE49-F238E27FC236}">
                <a16:creationId xmlns:a16="http://schemas.microsoft.com/office/drawing/2014/main" id="{531CAF50-012C-440F-915F-0E9F4C742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" y="5618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50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213</Words>
  <Application>Microsoft Macintosh PowerPoint</Application>
  <PresentationFormat>On-screen Show (4:3)</PresentationFormat>
  <Paragraphs>51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Roboto</vt:lpstr>
      <vt:lpstr>Arial</vt:lpstr>
      <vt:lpstr>Calibri</vt:lpstr>
      <vt:lpstr>Wingdings</vt:lpstr>
      <vt:lpstr>Office Theme</vt:lpstr>
      <vt:lpstr>УЧИЛИШТА  НА 21-ОТ ВЕК</vt:lpstr>
      <vt:lpstr>Примена на кодирање во наставата и практични примери и активности (вебинар)</vt:lpstr>
      <vt:lpstr>PowerPoint Presentation</vt:lpstr>
      <vt:lpstr>PowerPoint Presentation</vt:lpstr>
      <vt:lpstr>- Преку реални ситуации искажани:   со зборови, со цртежи, симболи или записи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Scrach  -&gt;  Micro:bit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УЧИЛИШТА  НА 21-ОТ ВЕК</dc:title>
  <dc:creator>Gordana Janakievska</dc:creator>
  <cp:lastModifiedBy>Jelena  Cakic</cp:lastModifiedBy>
  <cp:revision>11</cp:revision>
  <dcterms:created xsi:type="dcterms:W3CDTF">2020-06-26T11:45:49Z</dcterms:created>
  <dcterms:modified xsi:type="dcterms:W3CDTF">2020-07-01T15:10:35Z</dcterms:modified>
</cp:coreProperties>
</file>