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54" r:id="rId2"/>
    <p:sldMasterId id="2147483661" r:id="rId3"/>
    <p:sldMasterId id="2147483675" r:id="rId4"/>
    <p:sldMasterId id="2147483689" r:id="rId5"/>
    <p:sldMasterId id="2147483703" r:id="rId6"/>
    <p:sldMasterId id="2147483717" r:id="rId7"/>
  </p:sldMasterIdLst>
  <p:notesMasterIdLst>
    <p:notesMasterId r:id="rId43"/>
  </p:notesMasterIdLst>
  <p:handoutMasterIdLst>
    <p:handoutMasterId r:id="rId44"/>
  </p:handoutMasterIdLst>
  <p:sldIdLst>
    <p:sldId id="256" r:id="rId8"/>
    <p:sldId id="348" r:id="rId9"/>
    <p:sldId id="349" r:id="rId10"/>
    <p:sldId id="324" r:id="rId11"/>
    <p:sldId id="352" r:id="rId12"/>
    <p:sldId id="351" r:id="rId13"/>
    <p:sldId id="350" r:id="rId14"/>
    <p:sldId id="353" r:id="rId15"/>
    <p:sldId id="317" r:id="rId16"/>
    <p:sldId id="355" r:id="rId17"/>
    <p:sldId id="372" r:id="rId18"/>
    <p:sldId id="361" r:id="rId19"/>
    <p:sldId id="365" r:id="rId20"/>
    <p:sldId id="363" r:id="rId21"/>
    <p:sldId id="364" r:id="rId22"/>
    <p:sldId id="360" r:id="rId23"/>
    <p:sldId id="299" r:id="rId24"/>
    <p:sldId id="371" r:id="rId25"/>
    <p:sldId id="366" r:id="rId26"/>
    <p:sldId id="283" r:id="rId27"/>
    <p:sldId id="335" r:id="rId28"/>
    <p:sldId id="358" r:id="rId29"/>
    <p:sldId id="284" r:id="rId30"/>
    <p:sldId id="369" r:id="rId31"/>
    <p:sldId id="370" r:id="rId32"/>
    <p:sldId id="310" r:id="rId33"/>
    <p:sldId id="337" r:id="rId34"/>
    <p:sldId id="367" r:id="rId35"/>
    <p:sldId id="306" r:id="rId36"/>
    <p:sldId id="307" r:id="rId37"/>
    <p:sldId id="302" r:id="rId38"/>
    <p:sldId id="312" r:id="rId39"/>
    <p:sldId id="322" r:id="rId40"/>
    <p:sldId id="368" r:id="rId41"/>
    <p:sldId id="293" r:id="rId42"/>
  </p:sldIdLst>
  <p:sldSz cx="9144000" cy="6858000" type="screen4x3"/>
  <p:notesSz cx="7053263" cy="93091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768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3126" autoAdjust="0"/>
  </p:normalViewPr>
  <p:slideViewPr>
    <p:cSldViewPr snapToGrid="0" snapToObjects="1">
      <p:cViewPr>
        <p:scale>
          <a:sx n="80" d="100"/>
          <a:sy n="80" d="100"/>
        </p:scale>
        <p:origin x="-243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265C0-BD10-4FE3-97EA-8DE91F95348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E72BCC-292E-4E04-A926-DD5700B8148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mk-MK" dirty="0" smtClean="0"/>
            <a:t>Независни</a:t>
          </a:r>
          <a:endParaRPr lang="en-US" dirty="0"/>
        </a:p>
      </dgm:t>
    </dgm:pt>
    <dgm:pt modelId="{D2DE3607-D043-45AC-B6DC-CB0EA67293E3}" type="parTrans" cxnId="{15B28F09-1841-4045-BF4D-2E200F86767A}">
      <dgm:prSet/>
      <dgm:spPr/>
      <dgm:t>
        <a:bodyPr/>
        <a:lstStyle/>
        <a:p>
          <a:endParaRPr lang="en-US"/>
        </a:p>
      </dgm:t>
    </dgm:pt>
    <dgm:pt modelId="{5ACA9CCC-5FC4-4D8C-80D0-519449B1EED8}" type="sibTrans" cxnId="{15B28F09-1841-4045-BF4D-2E200F86767A}">
      <dgm:prSet/>
      <dgm:spPr/>
      <dgm:t>
        <a:bodyPr/>
        <a:lstStyle/>
        <a:p>
          <a:endParaRPr lang="en-US"/>
        </a:p>
      </dgm:t>
    </dgm:pt>
    <dgm:pt modelId="{7C6795F4-D1DB-432E-999E-1A9CE084399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mk-MK" dirty="0" smtClean="0"/>
            <a:t>На ниво на ВБ</a:t>
          </a:r>
          <a:endParaRPr lang="en-US" dirty="0"/>
        </a:p>
      </dgm:t>
    </dgm:pt>
    <dgm:pt modelId="{CF6E8BCB-E02D-429E-95C0-89D885771CE0}" type="parTrans" cxnId="{4409658D-F932-470E-AD65-10C7B138F971}">
      <dgm:prSet/>
      <dgm:spPr/>
      <dgm:t>
        <a:bodyPr/>
        <a:lstStyle/>
        <a:p>
          <a:endParaRPr lang="en-US"/>
        </a:p>
      </dgm:t>
    </dgm:pt>
    <dgm:pt modelId="{DE0A3275-1566-481D-A962-342EAA74EFFD}" type="sibTrans" cxnId="{4409658D-F932-470E-AD65-10C7B138F971}">
      <dgm:prSet/>
      <dgm:spPr/>
      <dgm:t>
        <a:bodyPr/>
        <a:lstStyle/>
        <a:p>
          <a:endParaRPr lang="en-US"/>
        </a:p>
      </dgm:t>
    </dgm:pt>
    <dgm:pt modelId="{8E030CB2-6325-4AAE-913E-27D9A563490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mk-MK" dirty="0" smtClean="0"/>
            <a:t>Предводени од индустрија</a:t>
          </a:r>
          <a:endParaRPr lang="en-US" dirty="0"/>
        </a:p>
      </dgm:t>
    </dgm:pt>
    <dgm:pt modelId="{0F1C00B4-73D9-4FB5-9437-194CB455B67D}" type="parTrans" cxnId="{B83DE5D8-6FFC-463F-8C93-418FDA577B05}">
      <dgm:prSet/>
      <dgm:spPr/>
      <dgm:t>
        <a:bodyPr/>
        <a:lstStyle/>
        <a:p>
          <a:endParaRPr lang="en-US"/>
        </a:p>
      </dgm:t>
    </dgm:pt>
    <dgm:pt modelId="{705E2EC0-77DA-4899-A1D6-4F197C873D23}" type="sibTrans" cxnId="{B83DE5D8-6FFC-463F-8C93-418FDA577B05}">
      <dgm:prSet/>
      <dgm:spPr/>
      <dgm:t>
        <a:bodyPr/>
        <a:lstStyle/>
        <a:p>
          <a:endParaRPr lang="en-US"/>
        </a:p>
      </dgm:t>
    </dgm:pt>
    <dgm:pt modelId="{DF69663E-60AC-48B9-A4A7-54B41B03C180}" type="pres">
      <dgm:prSet presAssocID="{C22265C0-BD10-4FE3-97EA-8DE91F9534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36F7CE-B826-4F5D-8121-7584738D554A}" type="pres">
      <dgm:prSet presAssocID="{02E72BCC-292E-4E04-A926-DD5700B81480}" presName="parentLin" presStyleCnt="0"/>
      <dgm:spPr/>
    </dgm:pt>
    <dgm:pt modelId="{7426A063-CB52-4D54-A8DB-B52678EF3E5D}" type="pres">
      <dgm:prSet presAssocID="{02E72BCC-292E-4E04-A926-DD5700B8148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6E5F791-3F1C-409A-B86E-0C16AB735588}" type="pres">
      <dgm:prSet presAssocID="{02E72BCC-292E-4E04-A926-DD5700B814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C1425-838F-4E00-BFB6-0B8592E688B1}" type="pres">
      <dgm:prSet presAssocID="{02E72BCC-292E-4E04-A926-DD5700B81480}" presName="negativeSpace" presStyleCnt="0"/>
      <dgm:spPr/>
    </dgm:pt>
    <dgm:pt modelId="{19C37F64-B056-445E-BCFE-7A58B30EC37E}" type="pres">
      <dgm:prSet presAssocID="{02E72BCC-292E-4E04-A926-DD5700B81480}" presName="childText" presStyleLbl="conFgAcc1" presStyleIdx="0" presStyleCnt="3" custLinFactNeighborX="355">
        <dgm:presLayoutVars>
          <dgm:bulletEnabled val="1"/>
        </dgm:presLayoutVars>
      </dgm:prSet>
      <dgm:spPr/>
    </dgm:pt>
    <dgm:pt modelId="{BCF360E6-8F6F-464F-B556-BBE6BC88AC3D}" type="pres">
      <dgm:prSet presAssocID="{5ACA9CCC-5FC4-4D8C-80D0-519449B1EED8}" presName="spaceBetweenRectangles" presStyleCnt="0"/>
      <dgm:spPr/>
    </dgm:pt>
    <dgm:pt modelId="{1AE0B600-6BE9-4ECF-9C7E-1531FEF56E5A}" type="pres">
      <dgm:prSet presAssocID="{7C6795F4-D1DB-432E-999E-1A9CE0843990}" presName="parentLin" presStyleCnt="0"/>
      <dgm:spPr/>
    </dgm:pt>
    <dgm:pt modelId="{C05A1011-681D-4D1B-B2EE-42FFA08EF912}" type="pres">
      <dgm:prSet presAssocID="{7C6795F4-D1DB-432E-999E-1A9CE084399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D053B20-FDDF-4B12-B554-05E06D3C3888}" type="pres">
      <dgm:prSet presAssocID="{7C6795F4-D1DB-432E-999E-1A9CE08439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B1F94-A1D1-4B06-B150-2B8863E915BD}" type="pres">
      <dgm:prSet presAssocID="{7C6795F4-D1DB-432E-999E-1A9CE0843990}" presName="negativeSpace" presStyleCnt="0"/>
      <dgm:spPr/>
    </dgm:pt>
    <dgm:pt modelId="{EB061098-DBD4-4505-A11C-F1C265E3C63A}" type="pres">
      <dgm:prSet presAssocID="{7C6795F4-D1DB-432E-999E-1A9CE0843990}" presName="childText" presStyleLbl="conFgAcc1" presStyleIdx="1" presStyleCnt="3">
        <dgm:presLayoutVars>
          <dgm:bulletEnabled val="1"/>
        </dgm:presLayoutVars>
      </dgm:prSet>
      <dgm:spPr/>
    </dgm:pt>
    <dgm:pt modelId="{0966DD58-3F0B-444F-956B-D22DBBE879D0}" type="pres">
      <dgm:prSet presAssocID="{DE0A3275-1566-481D-A962-342EAA74EFFD}" presName="spaceBetweenRectangles" presStyleCnt="0"/>
      <dgm:spPr/>
    </dgm:pt>
    <dgm:pt modelId="{80E8A40C-B0D3-42F5-A406-DF01B88C942F}" type="pres">
      <dgm:prSet presAssocID="{8E030CB2-6325-4AAE-913E-27D9A563490C}" presName="parentLin" presStyleCnt="0"/>
      <dgm:spPr/>
    </dgm:pt>
    <dgm:pt modelId="{174038A1-D10E-407D-8F33-5A29CDD49A55}" type="pres">
      <dgm:prSet presAssocID="{8E030CB2-6325-4AAE-913E-27D9A563490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E37C87E-6479-4A54-A68D-62D4F9DF9EC4}" type="pres">
      <dgm:prSet presAssocID="{8E030CB2-6325-4AAE-913E-27D9A56349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B5D18-4965-4F99-9635-F35DC136B64A}" type="pres">
      <dgm:prSet presAssocID="{8E030CB2-6325-4AAE-913E-27D9A563490C}" presName="negativeSpace" presStyleCnt="0"/>
      <dgm:spPr/>
    </dgm:pt>
    <dgm:pt modelId="{3803B846-22A5-46FD-875D-05A312866D99}" type="pres">
      <dgm:prSet presAssocID="{8E030CB2-6325-4AAE-913E-27D9A56349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D980034-ADC9-48D3-9963-6ED4EFA80132}" type="presOf" srcId="{02E72BCC-292E-4E04-A926-DD5700B81480}" destId="{E6E5F791-3F1C-409A-B86E-0C16AB735588}" srcOrd="1" destOrd="0" presId="urn:microsoft.com/office/officeart/2005/8/layout/list1"/>
    <dgm:cxn modelId="{15B28F09-1841-4045-BF4D-2E200F86767A}" srcId="{C22265C0-BD10-4FE3-97EA-8DE91F953489}" destId="{02E72BCC-292E-4E04-A926-DD5700B81480}" srcOrd="0" destOrd="0" parTransId="{D2DE3607-D043-45AC-B6DC-CB0EA67293E3}" sibTransId="{5ACA9CCC-5FC4-4D8C-80D0-519449B1EED8}"/>
    <dgm:cxn modelId="{67106242-7BF4-410E-861D-BF12BFAA4FD0}" type="presOf" srcId="{7C6795F4-D1DB-432E-999E-1A9CE0843990}" destId="{DD053B20-FDDF-4B12-B554-05E06D3C3888}" srcOrd="1" destOrd="0" presId="urn:microsoft.com/office/officeart/2005/8/layout/list1"/>
    <dgm:cxn modelId="{FCC3A87F-4ED1-48F9-816F-31AB0C9D4711}" type="presOf" srcId="{7C6795F4-D1DB-432E-999E-1A9CE0843990}" destId="{C05A1011-681D-4D1B-B2EE-42FFA08EF912}" srcOrd="0" destOrd="0" presId="urn:microsoft.com/office/officeart/2005/8/layout/list1"/>
    <dgm:cxn modelId="{1C523A73-AA42-4D69-B3B2-BE003635ED4A}" type="presOf" srcId="{8E030CB2-6325-4AAE-913E-27D9A563490C}" destId="{8E37C87E-6479-4A54-A68D-62D4F9DF9EC4}" srcOrd="1" destOrd="0" presId="urn:microsoft.com/office/officeart/2005/8/layout/list1"/>
    <dgm:cxn modelId="{113A2F11-EA2E-4AED-8734-BEF9C237F884}" type="presOf" srcId="{C22265C0-BD10-4FE3-97EA-8DE91F953489}" destId="{DF69663E-60AC-48B9-A4A7-54B41B03C180}" srcOrd="0" destOrd="0" presId="urn:microsoft.com/office/officeart/2005/8/layout/list1"/>
    <dgm:cxn modelId="{2EA4C1AC-C6C0-4E90-9298-1B7D89173C0D}" type="presOf" srcId="{8E030CB2-6325-4AAE-913E-27D9A563490C}" destId="{174038A1-D10E-407D-8F33-5A29CDD49A55}" srcOrd="0" destOrd="0" presId="urn:microsoft.com/office/officeart/2005/8/layout/list1"/>
    <dgm:cxn modelId="{4409658D-F932-470E-AD65-10C7B138F971}" srcId="{C22265C0-BD10-4FE3-97EA-8DE91F953489}" destId="{7C6795F4-D1DB-432E-999E-1A9CE0843990}" srcOrd="1" destOrd="0" parTransId="{CF6E8BCB-E02D-429E-95C0-89D885771CE0}" sibTransId="{DE0A3275-1566-481D-A962-342EAA74EFFD}"/>
    <dgm:cxn modelId="{B83DE5D8-6FFC-463F-8C93-418FDA577B05}" srcId="{C22265C0-BD10-4FE3-97EA-8DE91F953489}" destId="{8E030CB2-6325-4AAE-913E-27D9A563490C}" srcOrd="2" destOrd="0" parTransId="{0F1C00B4-73D9-4FB5-9437-194CB455B67D}" sibTransId="{705E2EC0-77DA-4899-A1D6-4F197C873D23}"/>
    <dgm:cxn modelId="{43D30F91-C70B-4F7A-B0B6-ED9D47F64954}" type="presOf" srcId="{02E72BCC-292E-4E04-A926-DD5700B81480}" destId="{7426A063-CB52-4D54-A8DB-B52678EF3E5D}" srcOrd="0" destOrd="0" presId="urn:microsoft.com/office/officeart/2005/8/layout/list1"/>
    <dgm:cxn modelId="{CA5026EE-AEBF-4498-9C13-5CBF21845B7C}" type="presParOf" srcId="{DF69663E-60AC-48B9-A4A7-54B41B03C180}" destId="{D036F7CE-B826-4F5D-8121-7584738D554A}" srcOrd="0" destOrd="0" presId="urn:microsoft.com/office/officeart/2005/8/layout/list1"/>
    <dgm:cxn modelId="{D906F4C8-CFDB-4C87-AC3F-1BE72F7BDCAC}" type="presParOf" srcId="{D036F7CE-B826-4F5D-8121-7584738D554A}" destId="{7426A063-CB52-4D54-A8DB-B52678EF3E5D}" srcOrd="0" destOrd="0" presId="urn:microsoft.com/office/officeart/2005/8/layout/list1"/>
    <dgm:cxn modelId="{0B1006D6-153F-470C-ACA4-4E6D0E52B056}" type="presParOf" srcId="{D036F7CE-B826-4F5D-8121-7584738D554A}" destId="{E6E5F791-3F1C-409A-B86E-0C16AB735588}" srcOrd="1" destOrd="0" presId="urn:microsoft.com/office/officeart/2005/8/layout/list1"/>
    <dgm:cxn modelId="{24062C27-D8B5-4188-AA06-C99FB3A05F2C}" type="presParOf" srcId="{DF69663E-60AC-48B9-A4A7-54B41B03C180}" destId="{E6EC1425-838F-4E00-BFB6-0B8592E688B1}" srcOrd="1" destOrd="0" presId="urn:microsoft.com/office/officeart/2005/8/layout/list1"/>
    <dgm:cxn modelId="{8422AE2A-C7AD-4FFB-8294-B1173EAF67DF}" type="presParOf" srcId="{DF69663E-60AC-48B9-A4A7-54B41B03C180}" destId="{19C37F64-B056-445E-BCFE-7A58B30EC37E}" srcOrd="2" destOrd="0" presId="urn:microsoft.com/office/officeart/2005/8/layout/list1"/>
    <dgm:cxn modelId="{54CF6309-C324-427B-963D-538FAFC4AFC3}" type="presParOf" srcId="{DF69663E-60AC-48B9-A4A7-54B41B03C180}" destId="{BCF360E6-8F6F-464F-B556-BBE6BC88AC3D}" srcOrd="3" destOrd="0" presId="urn:microsoft.com/office/officeart/2005/8/layout/list1"/>
    <dgm:cxn modelId="{498BB730-D3D5-4739-83FE-7937B09B3C30}" type="presParOf" srcId="{DF69663E-60AC-48B9-A4A7-54B41B03C180}" destId="{1AE0B600-6BE9-4ECF-9C7E-1531FEF56E5A}" srcOrd="4" destOrd="0" presId="urn:microsoft.com/office/officeart/2005/8/layout/list1"/>
    <dgm:cxn modelId="{EC8D3FF2-2407-4224-A373-0F98EA2829BE}" type="presParOf" srcId="{1AE0B600-6BE9-4ECF-9C7E-1531FEF56E5A}" destId="{C05A1011-681D-4D1B-B2EE-42FFA08EF912}" srcOrd="0" destOrd="0" presId="urn:microsoft.com/office/officeart/2005/8/layout/list1"/>
    <dgm:cxn modelId="{7AC4B4D0-7E29-462E-9368-69B5ABA19C61}" type="presParOf" srcId="{1AE0B600-6BE9-4ECF-9C7E-1531FEF56E5A}" destId="{DD053B20-FDDF-4B12-B554-05E06D3C3888}" srcOrd="1" destOrd="0" presId="urn:microsoft.com/office/officeart/2005/8/layout/list1"/>
    <dgm:cxn modelId="{121D6933-A587-4D99-B28B-0689348217E2}" type="presParOf" srcId="{DF69663E-60AC-48B9-A4A7-54B41B03C180}" destId="{3DCB1F94-A1D1-4B06-B150-2B8863E915BD}" srcOrd="5" destOrd="0" presId="urn:microsoft.com/office/officeart/2005/8/layout/list1"/>
    <dgm:cxn modelId="{CE4367CE-F617-428E-A84D-F11764D380D7}" type="presParOf" srcId="{DF69663E-60AC-48B9-A4A7-54B41B03C180}" destId="{EB061098-DBD4-4505-A11C-F1C265E3C63A}" srcOrd="6" destOrd="0" presId="urn:microsoft.com/office/officeart/2005/8/layout/list1"/>
    <dgm:cxn modelId="{3FA00C73-9B21-4B85-83E3-E8581176352E}" type="presParOf" srcId="{DF69663E-60AC-48B9-A4A7-54B41B03C180}" destId="{0966DD58-3F0B-444F-956B-D22DBBE879D0}" srcOrd="7" destOrd="0" presId="urn:microsoft.com/office/officeart/2005/8/layout/list1"/>
    <dgm:cxn modelId="{8B9EB161-158F-4149-AFB3-85A01A246C78}" type="presParOf" srcId="{DF69663E-60AC-48B9-A4A7-54B41B03C180}" destId="{80E8A40C-B0D3-42F5-A406-DF01B88C942F}" srcOrd="8" destOrd="0" presId="urn:microsoft.com/office/officeart/2005/8/layout/list1"/>
    <dgm:cxn modelId="{27E06B72-167B-49FE-88D8-28EFD07DD6FD}" type="presParOf" srcId="{80E8A40C-B0D3-42F5-A406-DF01B88C942F}" destId="{174038A1-D10E-407D-8F33-5A29CDD49A55}" srcOrd="0" destOrd="0" presId="urn:microsoft.com/office/officeart/2005/8/layout/list1"/>
    <dgm:cxn modelId="{57D639F5-6F3C-47BE-96D8-65E47FFE32A7}" type="presParOf" srcId="{80E8A40C-B0D3-42F5-A406-DF01B88C942F}" destId="{8E37C87E-6479-4A54-A68D-62D4F9DF9EC4}" srcOrd="1" destOrd="0" presId="urn:microsoft.com/office/officeart/2005/8/layout/list1"/>
    <dgm:cxn modelId="{B2AE9102-68ED-486C-AFFD-7C21D2C77221}" type="presParOf" srcId="{DF69663E-60AC-48B9-A4A7-54B41B03C180}" destId="{1B1B5D18-4965-4F99-9635-F35DC136B64A}" srcOrd="9" destOrd="0" presId="urn:microsoft.com/office/officeart/2005/8/layout/list1"/>
    <dgm:cxn modelId="{E4C89527-9BCC-4BCA-A777-98AC7BB66BD0}" type="presParOf" srcId="{DF69663E-60AC-48B9-A4A7-54B41B03C180}" destId="{3803B846-22A5-46FD-875D-05A312866D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7F64-B056-445E-BCFE-7A58B30EC37E}">
      <dsp:nvSpPr>
        <dsp:cNvPr id="0" name=""/>
        <dsp:cNvSpPr/>
      </dsp:nvSpPr>
      <dsp:spPr>
        <a:xfrm>
          <a:off x="0" y="796234"/>
          <a:ext cx="34381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5F791-3F1C-409A-B86E-0C16AB735588}">
      <dsp:nvSpPr>
        <dsp:cNvPr id="0" name=""/>
        <dsp:cNvSpPr/>
      </dsp:nvSpPr>
      <dsp:spPr>
        <a:xfrm>
          <a:off x="171907" y="589594"/>
          <a:ext cx="2406700" cy="41328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968" tIns="0" rIns="909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kern="1200" dirty="0" smtClean="0"/>
            <a:t>Независни</a:t>
          </a:r>
          <a:endParaRPr lang="en-US" sz="1400" kern="1200" dirty="0"/>
        </a:p>
      </dsp:txBody>
      <dsp:txXfrm>
        <a:off x="192082" y="609769"/>
        <a:ext cx="2366350" cy="372930"/>
      </dsp:txXfrm>
    </dsp:sp>
    <dsp:sp modelId="{EB061098-DBD4-4505-A11C-F1C265E3C63A}">
      <dsp:nvSpPr>
        <dsp:cNvPr id="0" name=""/>
        <dsp:cNvSpPr/>
      </dsp:nvSpPr>
      <dsp:spPr>
        <a:xfrm>
          <a:off x="0" y="1431274"/>
          <a:ext cx="34381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53B20-FDDF-4B12-B554-05E06D3C3888}">
      <dsp:nvSpPr>
        <dsp:cNvPr id="0" name=""/>
        <dsp:cNvSpPr/>
      </dsp:nvSpPr>
      <dsp:spPr>
        <a:xfrm>
          <a:off x="171907" y="1224634"/>
          <a:ext cx="2406700" cy="41328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968" tIns="0" rIns="909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kern="1200" dirty="0" smtClean="0"/>
            <a:t>На ниво на ВБ</a:t>
          </a:r>
          <a:endParaRPr lang="en-US" sz="1400" kern="1200" dirty="0"/>
        </a:p>
      </dsp:txBody>
      <dsp:txXfrm>
        <a:off x="192082" y="1244809"/>
        <a:ext cx="2366350" cy="372930"/>
      </dsp:txXfrm>
    </dsp:sp>
    <dsp:sp modelId="{3803B846-22A5-46FD-875D-05A312866D99}">
      <dsp:nvSpPr>
        <dsp:cNvPr id="0" name=""/>
        <dsp:cNvSpPr/>
      </dsp:nvSpPr>
      <dsp:spPr>
        <a:xfrm>
          <a:off x="0" y="2066315"/>
          <a:ext cx="34381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7C87E-6479-4A54-A68D-62D4F9DF9EC4}">
      <dsp:nvSpPr>
        <dsp:cNvPr id="0" name=""/>
        <dsp:cNvSpPr/>
      </dsp:nvSpPr>
      <dsp:spPr>
        <a:xfrm>
          <a:off x="171907" y="1859675"/>
          <a:ext cx="2406700" cy="41328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968" tIns="0" rIns="909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kern="1200" dirty="0" smtClean="0"/>
            <a:t>Предводени од индустрија</a:t>
          </a:r>
          <a:endParaRPr lang="en-US" sz="1400" kern="1200" dirty="0"/>
        </a:p>
      </dsp:txBody>
      <dsp:txXfrm>
        <a:off x="192082" y="1879850"/>
        <a:ext cx="236635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F7AA37-AD13-4492-BE4D-CD7984DA3645}" type="datetime1">
              <a:rPr lang="en-GB"/>
              <a:pPr>
                <a:defRPr/>
              </a:pPr>
              <a:t>30/03/2015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34D08F-DD37-4378-B13D-AEB64272B0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851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9C3B83-2F90-4BE2-B0A6-2DDA02A7A552}" type="datetime1">
              <a:rPr lang="en-GB"/>
              <a:pPr>
                <a:defRPr/>
              </a:pPr>
              <a:t>30/03/2015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A63C49-5A16-4D6B-B019-BEDB838A57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993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323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16" indent="-28573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49" indent="-22859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28" indent="-22859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308" indent="-22859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88" indent="-22859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67" indent="-22859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46" indent="-22859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026" indent="-22859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67CD8B-BDE2-4254-8D3F-A39BE99CB6FD}" type="slidenum">
              <a:rPr lang="en-US" sz="1200"/>
              <a:pPr/>
              <a:t>10</a:t>
            </a:fld>
            <a:endParaRPr 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189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sz="1100" dirty="0" smtClean="0"/>
              <a:t>Еве, на кусо,</a:t>
            </a:r>
            <a:r>
              <a:rPr lang="mk-MK" sz="1100" baseline="0" dirty="0" smtClean="0"/>
              <a:t> што бара владата од нас:</a:t>
            </a:r>
          </a:p>
          <a:p>
            <a:r>
              <a:rPr lang="mk-MK" sz="1100" baseline="0" dirty="0" smtClean="0"/>
              <a:t>Најважно е да ги ангажираме и вклучиме работодавачите во планирање на развојот на вештините во нивните индустрии. Ова звучи очигледно, но во многу сектори, вклучувајќи го и нашиот, гласот на работодавачите не е доволен силен. </a:t>
            </a:r>
          </a:p>
          <a:p>
            <a:r>
              <a:rPr lang="mk-MK" sz="1100" dirty="0" smtClean="0"/>
              <a:t>Спроведуваме</a:t>
            </a:r>
            <a:r>
              <a:rPr lang="mk-MK" sz="1100" baseline="0" dirty="0" smtClean="0"/>
              <a:t> темелно истражување и подготвуваме официјални информации за пазарот на трудот во кој се потенцирани, на пример, области каде што има недостиг на вештини за носителите на обука да знаат каде побарувачката е најголема. </a:t>
            </a:r>
          </a:p>
          <a:p>
            <a:r>
              <a:rPr lang="mk-MK" sz="1100" baseline="0" dirty="0" smtClean="0"/>
              <a:t>Ние, исто така, ги одредуваме и Националните стандарди на занимања; стандардите на кои се засноваат стручните курсеви и квалификации. Ова го правиме преку разговори со индустријата за да бидеме сигурни дека она што се предава на колеџите ги исполнува потребите во реалниот свет. </a:t>
            </a:r>
          </a:p>
          <a:p>
            <a:r>
              <a:rPr lang="mk-MK" sz="1100" baseline="0" dirty="0" smtClean="0"/>
              <a:t>Одговорни сме и за развивање на рамки за стажирање така што луѓето што ќе се приклучат на нашите индустрии можат да учат „на работното место“ и да се стекнат со вредни и релевантни вештини. </a:t>
            </a:r>
            <a:endParaRPr lang="mk-MK" sz="1100" dirty="0" smtClean="0"/>
          </a:p>
          <a:p>
            <a:r>
              <a:rPr lang="mk-MK" sz="1100" dirty="0" smtClean="0"/>
              <a:t>И на крај, ги</a:t>
            </a:r>
            <a:r>
              <a:rPr lang="mk-MK" sz="1100" baseline="0" dirty="0" smtClean="0"/>
              <a:t> формулираме Договорот за секторски вештини и Стратегијата за квалификации за нашите индустрии. Засновани врз темелно разбирање на секторот и неговите идни потреби, тие имаат големо влијание за тоа кои курсеви и квалификации се квалификуваат за јавни финансии во ВБ.</a:t>
            </a:r>
            <a:r>
              <a:rPr lang="en-US" sz="1100" dirty="0" smtClean="0"/>
              <a:t>     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71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598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453C7-56BB-4029-9B09-9C91E36EF374}" type="slidenum">
              <a:rPr lang="en-GB"/>
              <a:pPr/>
              <a:t>13</a:t>
            </a:fld>
            <a:endParaRPr lang="en-GB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8500"/>
            <a:ext cx="4654550" cy="3490913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960" y="4423439"/>
            <a:ext cx="5639345" cy="4187478"/>
          </a:xfrm>
        </p:spPr>
        <p:txBody>
          <a:bodyPr/>
          <a:lstStyle/>
          <a:p>
            <a:r>
              <a:rPr lang="mk-MK" dirty="0" smtClean="0"/>
              <a:t>Одборите</a:t>
            </a:r>
            <a:r>
              <a:rPr lang="mk-MK" baseline="0" dirty="0" smtClean="0"/>
              <a:t> на Секторските совети за вештини се составени само од претставници на индустријата. Од индустријата се очекува да покрие дел од трошоците на ССВ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50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ИТБ</a:t>
            </a:r>
            <a:r>
              <a:rPr lang="en-US" dirty="0" smtClean="0"/>
              <a:t> – </a:t>
            </a:r>
            <a:r>
              <a:rPr lang="mk-MK" dirty="0" smtClean="0"/>
              <a:t>Закон за индустриска обука од </a:t>
            </a:r>
            <a:r>
              <a:rPr lang="en-US" dirty="0" smtClean="0"/>
              <a:t>1964 </a:t>
            </a:r>
            <a:endParaRPr lang="mk-MK" dirty="0" smtClean="0"/>
          </a:p>
          <a:p>
            <a:r>
              <a:rPr lang="mk-MK" dirty="0" smtClean="0"/>
              <a:t>Повеќе</a:t>
            </a:r>
            <a:r>
              <a:rPr lang="mk-MK" baseline="0" dirty="0" smtClean="0"/>
              <a:t> од 27 Одбори за индустриска обука:</a:t>
            </a:r>
          </a:p>
          <a:p>
            <a:r>
              <a:rPr lang="mk-MK" baseline="0" dirty="0" smtClean="0"/>
              <a:t>Безбедно обезбедување на курсеви за обука</a:t>
            </a:r>
          </a:p>
          <a:p>
            <a:r>
              <a:rPr lang="mk-MK" baseline="0" dirty="0" smtClean="0"/>
              <a:t>Утврдување на содржина и стандард на курсот</a:t>
            </a:r>
          </a:p>
          <a:p>
            <a:r>
              <a:rPr lang="mk-MK" baseline="0" dirty="0" smtClean="0"/>
              <a:t>Постоење на системи за давачки/дотации</a:t>
            </a:r>
          </a:p>
          <a:p>
            <a:r>
              <a:rPr lang="mk-MK" baseline="0" dirty="0" smtClean="0"/>
              <a:t>Систем на ослободување за помалите фирми</a:t>
            </a:r>
          </a:p>
          <a:p>
            <a:r>
              <a:rPr lang="mk-MK" baseline="0" dirty="0" smtClean="0"/>
              <a:t>Закон за индустриска обука од 1982 – одговорноста за обуката е кај индустријата, а не кај одборите</a:t>
            </a:r>
          </a:p>
          <a:p>
            <a:r>
              <a:rPr lang="mk-MK" baseline="0" dirty="0" smtClean="0"/>
              <a:t>Неколку опстоаја, како оној за Градежништо и за инженерство</a:t>
            </a:r>
            <a:endParaRPr lang="en-US" dirty="0" smtClean="0"/>
          </a:p>
          <a:p>
            <a:endParaRPr lang="en-US" dirty="0" smtClean="0"/>
          </a:p>
          <a:p>
            <a:r>
              <a:rPr lang="mk-MK" dirty="0" smtClean="0"/>
              <a:t>ОИО –</a:t>
            </a:r>
            <a:r>
              <a:rPr lang="mk-MK" baseline="0" dirty="0" smtClean="0"/>
              <a:t> воведени во 1982</a:t>
            </a:r>
          </a:p>
          <a:p>
            <a:r>
              <a:rPr lang="mk-MK" baseline="0" dirty="0" smtClean="0"/>
              <a:t>Во сопственост на тела на работодавачи</a:t>
            </a:r>
          </a:p>
          <a:p>
            <a:r>
              <a:rPr lang="mk-MK" baseline="0" dirty="0" smtClean="0"/>
              <a:t>Повеќе од 160 ОИО</a:t>
            </a:r>
          </a:p>
          <a:p>
            <a:r>
              <a:rPr lang="mk-MK" baseline="0" dirty="0" smtClean="0"/>
              <a:t>Делумни финансии од владата (Комисија за работна сила)</a:t>
            </a:r>
            <a:endParaRPr lang="en-US" dirty="0" smtClean="0"/>
          </a:p>
          <a:p>
            <a:r>
              <a:rPr lang="mk-MK" dirty="0" smtClean="0"/>
              <a:t>Повеќето</a:t>
            </a:r>
            <a:r>
              <a:rPr lang="mk-MK" baseline="0" dirty="0" smtClean="0"/>
              <a:t> беа тела што одредуваат стандарди за новите Национални стандарди за занимања</a:t>
            </a:r>
          </a:p>
          <a:p>
            <a:r>
              <a:rPr lang="mk-MK" baseline="0" dirty="0" smtClean="0"/>
              <a:t>Споени се под Националниот совет за организации за индустриска обука (НСОИО)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36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Нема веќе</a:t>
            </a:r>
            <a:r>
              <a:rPr lang="mk-MK" baseline="0" dirty="0" smtClean="0"/>
              <a:t> едноставна владина дотација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08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64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Задачата на ССВ е да ги претставува</a:t>
            </a:r>
            <a:r>
              <a:rPr lang="mk-MK" baseline="0" dirty="0" smtClean="0"/>
              <a:t> работодавачите и да ги поддржи за унапредување на ТСОО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96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8500"/>
            <a:ext cx="4652962" cy="348932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19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3E0D5-7141-43AE-9349-543A573F9561}" type="slidenum">
              <a:rPr lang="en-GB"/>
              <a:pPr/>
              <a:t>19</a:t>
            </a:fld>
            <a:endParaRPr lang="en-GB"/>
          </a:p>
        </p:txBody>
      </p:sp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8563" y="700088"/>
            <a:ext cx="4649787" cy="348615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703695" y="4421823"/>
            <a:ext cx="5639345" cy="4187479"/>
          </a:xfrm>
        </p:spPr>
        <p:txBody>
          <a:bodyPr lIns="93231" tIns="48480" rIns="93231" bIns="48480"/>
          <a:lstStyle/>
          <a:p>
            <a:r>
              <a:rPr lang="mk-MK" dirty="0" smtClean="0"/>
              <a:t>Улогата на ССВ е да го помогне дијалогот меѓу владата</a:t>
            </a:r>
            <a:r>
              <a:rPr lang="mk-MK" baseline="0" dirty="0" smtClean="0"/>
              <a:t> и образованието со индустријата</a:t>
            </a:r>
            <a:endParaRPr lang="en-US" dirty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993584" y="8840413"/>
            <a:ext cx="3053149" cy="463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31" tIns="48480" rIns="93231" bIns="48480" anchor="b"/>
          <a:lstStyle/>
          <a:p>
            <a:pPr algn="r" defTabSz="465864">
              <a:buClr>
                <a:srgbClr val="000000"/>
              </a:buClr>
              <a:buSzPct val="100000"/>
              <a:tabLst>
                <a:tab pos="0" algn="l"/>
                <a:tab pos="464241" algn="l"/>
                <a:tab pos="928481" algn="l"/>
                <a:tab pos="1394345" algn="l"/>
                <a:tab pos="1860209" algn="l"/>
                <a:tab pos="2326073" algn="l"/>
                <a:tab pos="2790314" algn="l"/>
                <a:tab pos="3256177" algn="l"/>
                <a:tab pos="3722041" algn="l"/>
                <a:tab pos="4186282" algn="l"/>
                <a:tab pos="4652145" algn="l"/>
                <a:tab pos="5118009" algn="l"/>
                <a:tab pos="5582250" algn="l"/>
                <a:tab pos="6048113" algn="l"/>
                <a:tab pos="6513977" algn="l"/>
                <a:tab pos="6979841" algn="l"/>
                <a:tab pos="7444081" algn="l"/>
                <a:tab pos="7909945" algn="l"/>
                <a:tab pos="8375809" algn="l"/>
                <a:tab pos="8840049" algn="l"/>
                <a:tab pos="9305914" algn="l"/>
              </a:tabLst>
            </a:pPr>
            <a:fld id="{18FBA05F-02DF-450B-9C01-8DA5F7F0B828}" type="slidenum">
              <a:rPr lang="en-US" sz="1200">
                <a:solidFill>
                  <a:srgbClr val="000000"/>
                </a:solidFill>
                <a:ea typeface="ＭＳ Ｐゴシック" charset="-128"/>
              </a:rPr>
              <a:pPr algn="r" defTabSz="465864">
                <a:buClr>
                  <a:srgbClr val="000000"/>
                </a:buClr>
                <a:buSzPct val="100000"/>
                <a:tabLst>
                  <a:tab pos="0" algn="l"/>
                  <a:tab pos="464241" algn="l"/>
                  <a:tab pos="928481" algn="l"/>
                  <a:tab pos="1394345" algn="l"/>
                  <a:tab pos="1860209" algn="l"/>
                  <a:tab pos="2326073" algn="l"/>
                  <a:tab pos="2790314" algn="l"/>
                  <a:tab pos="3256177" algn="l"/>
                  <a:tab pos="3722041" algn="l"/>
                  <a:tab pos="4186282" algn="l"/>
                  <a:tab pos="4652145" algn="l"/>
                  <a:tab pos="5118009" algn="l"/>
                  <a:tab pos="5582250" algn="l"/>
                  <a:tab pos="6048113" algn="l"/>
                  <a:tab pos="6513977" algn="l"/>
                  <a:tab pos="6979841" algn="l"/>
                  <a:tab pos="7444081" algn="l"/>
                  <a:tab pos="7909945" algn="l"/>
                  <a:tab pos="8375809" algn="l"/>
                  <a:tab pos="8840049" algn="l"/>
                  <a:tab pos="9305914" algn="l"/>
                </a:tabLst>
              </a:pPr>
              <a:t>19</a:t>
            </a:fld>
            <a:endParaRPr lang="en-US" sz="120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67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346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5311B-4DF2-4163-BE57-2BD40E0FADC8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97" tIns="46749" rIns="93497" bIns="46749" anchor="b"/>
          <a:lstStyle/>
          <a:p>
            <a:pPr algn="r"/>
            <a:fld id="{BE87C451-091A-4228-81E6-CD9028AD2CED}" type="slidenum">
              <a:rPr lang="en-GB" sz="1200"/>
              <a:pPr algn="r"/>
              <a:t>20</a:t>
            </a:fld>
            <a:endParaRPr lang="en-GB"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mk-MK" sz="1000" dirty="0" smtClean="0"/>
              <a:t>На следниот слајд</a:t>
            </a:r>
            <a:r>
              <a:rPr lang="mk-MK" sz="1000" baseline="0" dirty="0" smtClean="0"/>
              <a:t> се наведени прашањата поставени од работодавачите, како што се: недоволно јаснотија во снабдувањето, недоволно совпаѓање со потребите за улоги, големина и испорака на квалификации, длабочина на оценување. Овие ги користевме за да го создадеме Нацртот. Ова го нарекуваме наш пристап кон решавање на проблемите, наша визија за обезбедување на идни квалификации</a:t>
            </a:r>
          </a:p>
          <a:p>
            <a:pPr>
              <a:lnSpc>
                <a:spcPct val="80000"/>
              </a:lnSpc>
            </a:pPr>
            <a:endParaRPr lang="mk-MK" sz="1000" baseline="0" dirty="0" smtClean="0"/>
          </a:p>
          <a:p>
            <a:pPr>
              <a:lnSpc>
                <a:spcPct val="80000"/>
              </a:lnSpc>
            </a:pPr>
            <a:r>
              <a:rPr lang="mk-MK" sz="1000" baseline="0" dirty="0" smtClean="0"/>
              <a:t>Владата сака да ги зголеми основните (функционални) вештини – нивото на писменост и на нумеричка писменост, но е свесна и дека зголемувањето на вештините за одредени сектори е неопходно за подобрување на продуктивноста.</a:t>
            </a:r>
          </a:p>
          <a:p>
            <a:pPr>
              <a:lnSpc>
                <a:spcPct val="80000"/>
              </a:lnSpc>
            </a:pPr>
            <a:endParaRPr lang="en-GB" sz="1000" dirty="0"/>
          </a:p>
          <a:p>
            <a:pPr>
              <a:lnSpc>
                <a:spcPct val="80000"/>
              </a:lnSpc>
            </a:pPr>
            <a:r>
              <a:rPr lang="mk-MK" sz="1000" dirty="0" smtClean="0"/>
              <a:t>ССК е документ</a:t>
            </a:r>
            <a:r>
              <a:rPr lang="mk-MK" sz="1000" baseline="0" dirty="0" smtClean="0"/>
              <a:t> од високо ниво наменет за креаторите на политика и за високите чинители. –што секторот сака да стори за да го зголеми профилот на квалификации на работната сила.</a:t>
            </a:r>
          </a:p>
          <a:p>
            <a:pPr>
              <a:lnSpc>
                <a:spcPct val="80000"/>
              </a:lnSpc>
            </a:pPr>
            <a:endParaRPr lang="mk-MK" sz="1000" baseline="0" dirty="0" smtClean="0"/>
          </a:p>
          <a:p>
            <a:pPr>
              <a:lnSpc>
                <a:spcPct val="80000"/>
              </a:lnSpc>
            </a:pPr>
            <a:r>
              <a:rPr lang="mk-MK" sz="1000" baseline="0" dirty="0" smtClean="0"/>
              <a:t>За Нацртот ќе се дискутира понатаму во презентацијата, но тој опфаќа рационализација на моменталното обезбедување на квалификации, што е премногу конфузно, и новите случувања идентификувани согласно потребите на работодавачите.</a:t>
            </a:r>
          </a:p>
          <a:p>
            <a:pPr>
              <a:lnSpc>
                <a:spcPct val="80000"/>
              </a:lnSpc>
            </a:pPr>
            <a:endParaRPr lang="mk-MK" sz="1000" baseline="0" dirty="0" smtClean="0"/>
          </a:p>
          <a:p>
            <a:pPr>
              <a:lnSpc>
                <a:spcPct val="80000"/>
              </a:lnSpc>
            </a:pPr>
            <a:r>
              <a:rPr lang="mk-MK" sz="1000" baseline="0" dirty="0" smtClean="0"/>
              <a:t>Консултација: </a:t>
            </a:r>
            <a:r>
              <a:rPr lang="en-GB" sz="1000" dirty="0" smtClean="0"/>
              <a:t>People 1</a:t>
            </a:r>
            <a:r>
              <a:rPr lang="en-GB" sz="1000" baseline="30000" dirty="0" smtClean="0"/>
              <a:t>st</a:t>
            </a:r>
            <a:r>
              <a:rPr lang="en-GB" sz="1000" dirty="0" smtClean="0"/>
              <a:t> </a:t>
            </a:r>
            <a:r>
              <a:rPr lang="mk-MK" sz="1000" dirty="0" smtClean="0"/>
              <a:t> треба</a:t>
            </a:r>
            <a:r>
              <a:rPr lang="mk-MK" sz="1000" baseline="0" dirty="0" smtClean="0"/>
              <a:t> да се сигурни дека решенијата предложени во Нацртот се оние што ќе можат да обезбедат квалификации соодветни за целта – оние што се ценети од работодавачите, оние што работодавачите сметаат дека ги исполнуваат потребите и кои телата што доделуваат квалификации може да ги создадат, а носителите да ги испорачаат. </a:t>
            </a:r>
            <a:endParaRPr lang="en-GB" sz="1000" dirty="0"/>
          </a:p>
          <a:p>
            <a:pPr>
              <a:lnSpc>
                <a:spcPct val="80000"/>
              </a:lnSpc>
            </a:pPr>
            <a:endParaRPr lang="en-GB" sz="1000" dirty="0"/>
          </a:p>
          <a:p>
            <a:pPr>
              <a:lnSpc>
                <a:spcPct val="80000"/>
              </a:lnSpc>
            </a:pPr>
            <a:r>
              <a:rPr lang="mk-MK" sz="1000" dirty="0" smtClean="0"/>
              <a:t>Акциски</a:t>
            </a:r>
            <a:r>
              <a:rPr lang="mk-MK" sz="1000" baseline="0" dirty="0" smtClean="0"/>
              <a:t> план – детали за тоа како ќе го постигнеме саканото – опфаќа и утврдување на новите потребни квалификации а потоа и развивање на овие нови квалификации во 2008/9</a:t>
            </a:r>
          </a:p>
          <a:p>
            <a:pPr>
              <a:lnSpc>
                <a:spcPct val="80000"/>
              </a:lnSpc>
            </a:pPr>
            <a:r>
              <a:rPr lang="mk-MK" sz="1000" baseline="0" dirty="0" smtClean="0"/>
              <a:t>Важно е да се координира со другите иницијативи, како ревизија на стажирањето – Основни стручни дипломи во Англија, Велс и Северна Ирска, развивање и користење на кредит рамки како што се Шкотската рамка за кредити и квалификации (</a:t>
            </a:r>
            <a:r>
              <a:rPr lang="en-GB" sz="1000" dirty="0" smtClean="0"/>
              <a:t>SQCF</a:t>
            </a:r>
            <a:r>
              <a:rPr lang="mk-MK" sz="1000" dirty="0" smtClean="0"/>
              <a:t>)</a:t>
            </a:r>
            <a:r>
              <a:rPr lang="mk-MK" sz="1000" baseline="0" dirty="0" smtClean="0"/>
              <a:t> и Рамка за кредити и квалификации за Велс (</a:t>
            </a:r>
            <a:r>
              <a:rPr lang="en-GB" sz="1000" dirty="0" smtClean="0"/>
              <a:t>CQFW</a:t>
            </a:r>
            <a:r>
              <a:rPr lang="mk-MK" sz="1000" dirty="0" smtClean="0"/>
              <a:t>)</a:t>
            </a:r>
            <a:r>
              <a:rPr lang="mk-MK" sz="1000" baseline="0" dirty="0" smtClean="0"/>
              <a:t> и ревизија на НСЗ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77911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Еден чекор назад – што</a:t>
            </a:r>
            <a:r>
              <a:rPr lang="mk-MK" baseline="0" dirty="0" smtClean="0"/>
              <a:t> е темелот на квалификациите ако не – стандардите за занимања.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63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3E9F1-19E9-4CA2-B13D-7C3C6BBC2383}" type="slidenum">
              <a:rPr lang="en-GB"/>
              <a:pPr/>
              <a:t>22</a:t>
            </a:fld>
            <a:endParaRPr lang="en-GB"/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97" tIns="46749" rIns="93497" bIns="46749" anchor="b"/>
          <a:lstStyle/>
          <a:p>
            <a:pPr algn="r"/>
            <a:fld id="{30E545A8-250B-4B02-B064-2A2E8C6B109A}" type="slidenum">
              <a:rPr lang="en-GB" sz="1200"/>
              <a:pPr algn="r"/>
              <a:t>22</a:t>
            </a:fld>
            <a:endParaRPr lang="en-GB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mk-MK" dirty="0" smtClean="0"/>
              <a:t>Рекапитулација</a:t>
            </a:r>
            <a:endParaRPr lang="en-GB" dirty="0"/>
          </a:p>
          <a:p>
            <a:endParaRPr lang="en-GB" dirty="0"/>
          </a:p>
          <a:p>
            <a:r>
              <a:rPr lang="mk-MK" dirty="0" smtClean="0"/>
              <a:t>Еве што</a:t>
            </a:r>
            <a:r>
              <a:rPr lang="mk-MK" baseline="0" dirty="0" smtClean="0"/>
              <a:t> сакаме да постигнеме:</a:t>
            </a:r>
          </a:p>
          <a:p>
            <a:endParaRPr lang="mk-MK" baseline="0" dirty="0" smtClean="0"/>
          </a:p>
          <a:p>
            <a:r>
              <a:rPr lang="mk-MK" baseline="0" dirty="0" smtClean="0"/>
              <a:t>Да ги разбереме работните улоги и потребите за учење и квалификации што се потребни за нив</a:t>
            </a:r>
          </a:p>
          <a:p>
            <a:r>
              <a:rPr lang="mk-MK" baseline="0" dirty="0" smtClean="0"/>
              <a:t>Тие да се ускладат со НСЗ и да се пополнат можните празнини</a:t>
            </a:r>
          </a:p>
          <a:p>
            <a:r>
              <a:rPr lang="mk-MK" baseline="0" dirty="0" smtClean="0"/>
              <a:t>Да се утврди какви квалификации се потребни – во помали единици онаму каде што е релевантно</a:t>
            </a:r>
          </a:p>
          <a:p>
            <a:r>
              <a:rPr lang="mk-MK" baseline="0" dirty="0" smtClean="0"/>
              <a:t>Тие да се мапираат со она што знаеме дека сега постои и да видиме што треба да се смени, да се отстрани или да се развие</a:t>
            </a:r>
            <a:endParaRPr lang="en-GB" dirty="0"/>
          </a:p>
          <a:p>
            <a:r>
              <a:rPr lang="mk-MK" dirty="0" smtClean="0"/>
              <a:t>Да соработуваме</a:t>
            </a:r>
            <a:r>
              <a:rPr lang="mk-MK" baseline="0" dirty="0" smtClean="0"/>
              <a:t> со телата што доделуваат квалификации за да се договориме за попрепознатлив идентитет на квалификациите онаму каде што има неколку носители. Тие ќе имаат сопствена УСП и можат да дополнат со свои работи за да има избор на пазарот.</a:t>
            </a:r>
          </a:p>
          <a:p>
            <a:r>
              <a:rPr lang="mk-MK" baseline="0" dirty="0" smtClean="0"/>
              <a:t>Да се развијат нови квалификации заедно со работодавачите со форма и содржина што одговараат на потребите во индустријата.</a:t>
            </a:r>
            <a:endParaRPr lang="en-GB" dirty="0"/>
          </a:p>
          <a:p>
            <a:endParaRPr lang="mk-MK" dirty="0" smtClean="0"/>
          </a:p>
        </p:txBody>
      </p:sp>
    </p:spTree>
    <p:extLst>
      <p:ext uri="{BB962C8B-B14F-4D97-AF65-F5344CB8AC3E}">
        <p14:creationId xmlns:p14="http://schemas.microsoft.com/office/powerpoint/2010/main" val="2130763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Развивањето</a:t>
            </a:r>
            <a:r>
              <a:rPr lang="mk-MK" baseline="0" dirty="0" smtClean="0"/>
              <a:t> на сите квалификации и вештини почнува со потребите на пазарот на трудот и потребите од вештини за секоја работа во секој сектор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88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mk-MK" dirty="0" smtClean="0"/>
              <a:t>Приватна градежна фирма </a:t>
            </a:r>
            <a:r>
              <a:rPr lang="en-US" dirty="0" smtClean="0"/>
              <a:t>(</a:t>
            </a:r>
            <a:r>
              <a:rPr lang="mk-MK" dirty="0" smtClean="0"/>
              <a:t>изведувач</a:t>
            </a:r>
            <a:r>
              <a:rPr lang="en-US" dirty="0" smtClean="0"/>
              <a:t>):</a:t>
            </a:r>
          </a:p>
          <a:p>
            <a:pPr marL="685800" lvl="1" indent="-228600">
              <a:buAutoNum type="arabicPeriod"/>
            </a:pPr>
            <a:r>
              <a:rPr lang="mk-MK" dirty="0" smtClean="0"/>
              <a:t>Обуката ја спроведува</a:t>
            </a:r>
            <a:r>
              <a:rPr lang="mk-MK" baseline="0" dirty="0" smtClean="0"/>
              <a:t> приватна фирма</a:t>
            </a:r>
            <a:endParaRPr lang="en-US" dirty="0" smtClean="0"/>
          </a:p>
          <a:p>
            <a:pPr marL="685800" lvl="1" indent="-228600">
              <a:buAutoNum type="arabicPeriod"/>
            </a:pPr>
            <a:r>
              <a:rPr lang="mk-MK" dirty="0" smtClean="0"/>
              <a:t>Фирмите немаат доверба</a:t>
            </a:r>
            <a:r>
              <a:rPr lang="mk-MK" baseline="0" dirty="0" smtClean="0"/>
              <a:t> во обуката на други фирми</a:t>
            </a:r>
            <a:r>
              <a:rPr lang="en-US" baseline="0" dirty="0" smtClean="0"/>
              <a:t> = </a:t>
            </a:r>
            <a:r>
              <a:rPr lang="mk-MK" baseline="0" dirty="0" smtClean="0"/>
              <a:t>важност за акредитација од </a:t>
            </a:r>
            <a:r>
              <a:rPr lang="en-US" baseline="0" dirty="0" smtClean="0"/>
              <a:t>SCQA (</a:t>
            </a:r>
            <a:r>
              <a:rPr lang="mk-MK" baseline="0" dirty="0" smtClean="0"/>
              <a:t>и осигурување на квалитет</a:t>
            </a:r>
            <a:r>
              <a:rPr lang="en-US" baseline="0" dirty="0" smtClean="0"/>
              <a:t>)</a:t>
            </a:r>
          </a:p>
          <a:p>
            <a:pPr marL="685800" lvl="1" indent="-228600">
              <a:buAutoNum type="arabicPeriod"/>
            </a:pPr>
            <a:r>
              <a:rPr lang="mk-MK" baseline="0" dirty="0" smtClean="0"/>
              <a:t>Возрасен ученик се стекнува со кредити и квалификација</a:t>
            </a:r>
            <a:endParaRPr lang="en-US" baseline="0" dirty="0" smtClean="0"/>
          </a:p>
          <a:p>
            <a:pPr marL="685800" lvl="1" indent="-228600">
              <a:buAutoNum type="arabicPeriod"/>
            </a:pPr>
            <a:endParaRPr lang="en-US" baseline="0" dirty="0" smtClean="0"/>
          </a:p>
          <a:p>
            <a:pPr marL="228600" lvl="0" indent="-228600">
              <a:buAutoNum type="arabicPeriod"/>
            </a:pPr>
            <a:r>
              <a:rPr lang="mk-MK" baseline="0" dirty="0" smtClean="0"/>
              <a:t>Професионално здружение на месари</a:t>
            </a:r>
            <a:r>
              <a:rPr lang="en-US" baseline="0" dirty="0" smtClean="0"/>
              <a:t>: </a:t>
            </a:r>
          </a:p>
          <a:p>
            <a:pPr marL="685800" lvl="1" indent="-228600">
              <a:buAutoNum type="arabicPeriod"/>
            </a:pPr>
            <a:r>
              <a:rPr lang="mk-MK" baseline="0" dirty="0" smtClean="0"/>
              <a:t>Обуката ја спроведува професионалното здружение на таа конкретна занаетчиска гранка: производители на месо, касапи, трговци со месо...</a:t>
            </a:r>
          </a:p>
          <a:p>
            <a:pPr marL="685800" lvl="1" indent="-228600">
              <a:buAutoNum type="arabicPeriod"/>
            </a:pPr>
            <a:r>
              <a:rPr lang="mk-MK" baseline="0" dirty="0" smtClean="0"/>
              <a:t>Акредитирани од </a:t>
            </a:r>
            <a:r>
              <a:rPr lang="en-US" baseline="0" dirty="0" smtClean="0"/>
              <a:t>SCQA</a:t>
            </a:r>
          </a:p>
          <a:p>
            <a:pPr marL="685800" lvl="1" indent="-228600">
              <a:buAutoNum type="arabicPeriod"/>
            </a:pPr>
            <a:r>
              <a:rPr lang="mk-MK" baseline="0" dirty="0" smtClean="0"/>
              <a:t>Еден господин вели: оваа квалификација си има место во рамката за квалификации</a:t>
            </a:r>
            <a:endParaRPr lang="en-US" baseline="0" dirty="0" smtClean="0"/>
          </a:p>
          <a:p>
            <a:pPr marL="457200" lvl="1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77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Повторување на дел</a:t>
            </a:r>
            <a:r>
              <a:rPr lang="mk-MK" baseline="0" dirty="0" smtClean="0"/>
              <a:t> од поентите од претходниот слајд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982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07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0DE4F-4908-41E3-B143-42F4833962A3}" type="slidenum">
              <a:rPr lang="en-GB"/>
              <a:pPr/>
              <a:t>27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8500"/>
            <a:ext cx="4654550" cy="349091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960" y="4423439"/>
            <a:ext cx="5639345" cy="41874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71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87F72-7CAC-4E3A-B105-76543FB7BD92}" type="slidenum">
              <a:rPr lang="en-GB"/>
              <a:pPr/>
              <a:t>28</a:t>
            </a:fld>
            <a:endParaRPr lang="en-GB"/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1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03054" indent="-270405" eaLnBrk="0" hangingPunct="0"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81621" indent="-216324" eaLnBrk="0" hangingPunct="0"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14269" indent="-216324" eaLnBrk="0" hangingPunct="0"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46918" indent="-216324" eaLnBrk="0" hangingPunct="0"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379566" indent="-216324" defTabSz="432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12214" indent="-216324" defTabSz="432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244863" indent="-216324" defTabSz="432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677511" indent="-216324" defTabSz="4326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18489ED-E06A-4FCD-B89C-B9535D2938E0}" type="slidenum">
              <a:rPr lang="en-GB" altLang="en-US" sz="1000">
                <a:latin typeface="Arial" panose="020B0604020202020204" pitchFamily="34" charset="0"/>
              </a:rPr>
              <a:pPr eaLnBrk="1" hangingPunct="1"/>
              <a:t>3</a:t>
            </a:fld>
            <a:endParaRPr lang="en-GB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1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313BF-E9AD-4816-BBC0-10C351F9012E}" type="slidenum">
              <a:rPr lang="en-GB"/>
              <a:pPr/>
              <a:t>30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8500"/>
            <a:ext cx="4654550" cy="349091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960" y="4423439"/>
            <a:ext cx="5639345" cy="41874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005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ССВ го поддржуваат развивањето на сите наставни програми</a:t>
            </a:r>
            <a:r>
              <a:rPr lang="mk-MK" baseline="0" dirty="0" smtClean="0"/>
              <a:t> што можат да го поддржат учењето во или надвор од работното место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8201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На работодавачите</a:t>
            </a:r>
            <a:r>
              <a:rPr lang="mk-MK" baseline="0" dirty="0" smtClean="0"/>
              <a:t> секогаш им недостига време и пари за поддршка на образовниот систем бидејќи сметаат дека тоа е обврска на владата и дека нивните проблеми не се решаваат директно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214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8563" y="698500"/>
            <a:ext cx="4652962" cy="3489325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mk-MK" sz="1100" dirty="0" smtClean="0">
                <a:latin typeface="+mn-lt"/>
              </a:rPr>
              <a:t>Фактори за успех на ССВ:</a:t>
            </a:r>
            <a:r>
              <a:rPr lang="mk-MK" sz="1100" baseline="0" dirty="0" smtClean="0">
                <a:latin typeface="+mn-lt"/>
              </a:rPr>
              <a:t> научени лекции од минатото и релиценцирањето</a:t>
            </a:r>
            <a:endParaRPr lang="en-US" sz="1100" dirty="0" smtClean="0">
              <a:latin typeface="+mn-lt"/>
            </a:endParaRPr>
          </a:p>
          <a:p>
            <a:endParaRPr lang="en-US" sz="1100" dirty="0" smtClean="0">
              <a:latin typeface="+mn-lt"/>
            </a:endParaRPr>
          </a:p>
          <a:p>
            <a:pPr marL="457200" indent="-457200" eaLnBrk="1" hangingPunct="1">
              <a:spcBef>
                <a:spcPts val="1500"/>
              </a:spcBef>
              <a:buFontTx/>
              <a:buAutoNum type="arabicPeriod"/>
            </a:pPr>
            <a:r>
              <a:rPr lang="mk-MK" sz="1100" dirty="0" smtClean="0">
                <a:latin typeface="+mn-lt"/>
              </a:rPr>
              <a:t>Број</a:t>
            </a:r>
            <a:r>
              <a:rPr lang="mk-MK" sz="1100" baseline="0" dirty="0" smtClean="0">
                <a:latin typeface="+mn-lt"/>
              </a:rPr>
              <a:t> на сектори</a:t>
            </a:r>
            <a:r>
              <a:rPr lang="en-GB" sz="1100" dirty="0" smtClean="0">
                <a:latin typeface="+mn-lt"/>
              </a:rPr>
              <a:t> – </a:t>
            </a:r>
            <a:r>
              <a:rPr lang="mk-MK" sz="1100" dirty="0" smtClean="0">
                <a:latin typeface="+mn-lt"/>
              </a:rPr>
              <a:t>нема</a:t>
            </a:r>
            <a:r>
              <a:rPr lang="mk-MK" sz="1100" baseline="0" dirty="0" smtClean="0">
                <a:latin typeface="+mn-lt"/>
              </a:rPr>
              <a:t> препорачан број</a:t>
            </a:r>
            <a:r>
              <a:rPr lang="en-GB" sz="1100" dirty="0" smtClean="0">
                <a:latin typeface="+mn-lt"/>
              </a:rPr>
              <a:t>! </a:t>
            </a:r>
            <a:r>
              <a:rPr lang="mk-MK" sz="1100" dirty="0" smtClean="0">
                <a:latin typeface="+mn-lt"/>
              </a:rPr>
              <a:t>Треба да се балансира фокусот и сложеноста - кластери</a:t>
            </a:r>
            <a:endParaRPr lang="en-GB" sz="1100" dirty="0" smtClean="0">
              <a:latin typeface="+mn-lt"/>
            </a:endParaRPr>
          </a:p>
          <a:p>
            <a:pPr marL="457200" indent="-457200" eaLnBrk="1" hangingPunct="1">
              <a:spcBef>
                <a:spcPts val="1200"/>
              </a:spcBef>
              <a:buFontTx/>
              <a:buAutoNum type="arabicPeriod"/>
            </a:pPr>
            <a:r>
              <a:rPr lang="mk-MK" sz="1100" dirty="0" smtClean="0">
                <a:latin typeface="+mn-lt"/>
              </a:rPr>
              <a:t>Обемот</a:t>
            </a:r>
            <a:r>
              <a:rPr lang="mk-MK" sz="1100" baseline="0" dirty="0" smtClean="0">
                <a:latin typeface="+mn-lt"/>
              </a:rPr>
              <a:t> е важен, но работодавачите треба да ги одберат своите „граници“. Секој од ССВ во ВБ претставува повеќе од 2% од работната сила</a:t>
            </a:r>
            <a:endParaRPr lang="en-GB" sz="1100" dirty="0" smtClean="0">
              <a:latin typeface="+mn-lt"/>
            </a:endParaRPr>
          </a:p>
          <a:p>
            <a:pPr marL="457200" indent="-457200" eaLnBrk="1" hangingPunct="1">
              <a:spcBef>
                <a:spcPts val="1200"/>
              </a:spcBef>
              <a:buFontTx/>
              <a:buAutoNum type="arabicPeriod"/>
            </a:pPr>
            <a:r>
              <a:rPr lang="mk-MK" sz="1100" dirty="0" smtClean="0">
                <a:latin typeface="+mn-lt"/>
              </a:rPr>
              <a:t>Неопходно е да постојат силни, посветени одбори</a:t>
            </a:r>
            <a:r>
              <a:rPr lang="mk-MK" sz="1100" baseline="0" dirty="0" smtClean="0">
                <a:latin typeface="+mn-lt"/>
              </a:rPr>
              <a:t> на работодавачи со вистински овластувања за да се обликуваат и придвижуваат постигнувањата</a:t>
            </a:r>
            <a:endParaRPr lang="en-GB" sz="1100" dirty="0" smtClean="0">
              <a:latin typeface="+mn-lt"/>
            </a:endParaRPr>
          </a:p>
          <a:p>
            <a:pPr marL="457200" indent="-457200" eaLnBrk="1" hangingPunct="1">
              <a:spcBef>
                <a:spcPts val="1200"/>
              </a:spcBef>
              <a:buFontTx/>
              <a:buAutoNum type="arabicPeriod"/>
            </a:pPr>
            <a:r>
              <a:rPr lang="mk-MK" sz="1100" dirty="0" smtClean="0">
                <a:latin typeface="+mn-lt"/>
              </a:rPr>
              <a:t>Ефективно извршно водство</a:t>
            </a:r>
            <a:r>
              <a:rPr lang="mk-MK" sz="1100" baseline="0" dirty="0" smtClean="0">
                <a:latin typeface="+mn-lt"/>
              </a:rPr>
              <a:t> – претседавачот + главниот извршен директор се најголемиот фактор за успех или неуспех</a:t>
            </a:r>
            <a:endParaRPr lang="en-GB" sz="1100" dirty="0" smtClean="0">
              <a:latin typeface="+mn-lt"/>
            </a:endParaRPr>
          </a:p>
          <a:p>
            <a:pPr marL="457200" indent="-457200" eaLnBrk="1" hangingPunct="1">
              <a:spcBef>
                <a:spcPts val="1200"/>
              </a:spcBef>
              <a:buFontTx/>
              <a:buAutoNum type="arabicPeriod"/>
            </a:pPr>
            <a:r>
              <a:rPr lang="mk-MK" sz="1100" dirty="0" smtClean="0">
                <a:latin typeface="+mn-lt"/>
              </a:rPr>
              <a:t>Кофинансирањето од индустријата треба да биде задолжително – кој го</a:t>
            </a:r>
            <a:r>
              <a:rPr lang="mk-MK" sz="1100" baseline="0" dirty="0" smtClean="0">
                <a:latin typeface="+mn-lt"/>
              </a:rPr>
              <a:t> цени она за што не платил? – но како, каде, колку?</a:t>
            </a:r>
            <a:endParaRPr lang="en-GB" sz="1100" dirty="0" smtClean="0">
              <a:latin typeface="+mn-lt"/>
            </a:endParaRPr>
          </a:p>
          <a:p>
            <a:pPr marL="457200" indent="-457200" eaLnBrk="1" hangingPunct="1">
              <a:spcBef>
                <a:spcPts val="1200"/>
              </a:spcBef>
              <a:buFontTx/>
              <a:buAutoNum type="arabicPeriod"/>
            </a:pPr>
            <a:r>
              <a:rPr lang="mk-MK" sz="1100" dirty="0" smtClean="0">
                <a:latin typeface="+mn-lt"/>
              </a:rPr>
              <a:t>Да</a:t>
            </a:r>
            <a:r>
              <a:rPr lang="mk-MK" sz="1100" baseline="0" dirty="0" smtClean="0">
                <a:latin typeface="+mn-lt"/>
              </a:rPr>
              <a:t> се вгради силен фокус на и поттикнување за иновации. Ако го правите истото што секогаш сте го правеле...</a:t>
            </a:r>
            <a:endParaRPr lang="en-GB" sz="1100" dirty="0" smtClean="0">
              <a:latin typeface="+mn-lt"/>
            </a:endParaRPr>
          </a:p>
          <a:p>
            <a:pPr marL="457200" indent="-457200" eaLnBrk="1" hangingPunct="1">
              <a:spcBef>
                <a:spcPts val="1200"/>
              </a:spcBef>
              <a:buFontTx/>
              <a:buAutoNum type="arabicPeriod"/>
            </a:pPr>
            <a:r>
              <a:rPr lang="mk-MK" sz="1100" dirty="0" smtClean="0">
                <a:latin typeface="+mn-lt"/>
              </a:rPr>
              <a:t>Јасно да се дефинира успехот, и да им се даде простор</a:t>
            </a:r>
            <a:r>
              <a:rPr lang="mk-MK" sz="1100" baseline="0" dirty="0" smtClean="0">
                <a:latin typeface="+mn-lt"/>
              </a:rPr>
              <a:t> и време за работа</a:t>
            </a:r>
            <a:endParaRPr lang="en-GB" sz="1100" dirty="0" smtClean="0">
              <a:latin typeface="+mn-lt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994434" y="8841711"/>
            <a:ext cx="3052240" cy="46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743" tIns="48226" rIns="92743" bIns="48226" anchor="b"/>
          <a:lstStyle/>
          <a:p>
            <a:pPr algn="r">
              <a:tabLst>
                <a:tab pos="0" algn="l"/>
                <a:tab pos="460994" algn="l"/>
                <a:tab pos="923612" algn="l"/>
                <a:tab pos="1386229" algn="l"/>
                <a:tab pos="1848847" algn="l"/>
                <a:tab pos="2313087" algn="l"/>
                <a:tab pos="2775704" algn="l"/>
                <a:tab pos="3238322" algn="l"/>
                <a:tab pos="3700939" algn="l"/>
                <a:tab pos="4163557" algn="l"/>
                <a:tab pos="4627797" algn="l"/>
                <a:tab pos="5090414" algn="l"/>
                <a:tab pos="5553032" algn="l"/>
                <a:tab pos="6015649" algn="l"/>
                <a:tab pos="6478267" algn="l"/>
                <a:tab pos="6942507" algn="l"/>
                <a:tab pos="7405124" algn="l"/>
                <a:tab pos="7867742" algn="l"/>
                <a:tab pos="8330359" algn="l"/>
                <a:tab pos="8792976" algn="l"/>
                <a:tab pos="9257217" algn="l"/>
              </a:tabLst>
            </a:pPr>
            <a:fld id="{6205345A-02AA-4157-9605-1ED81138834A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60994" algn="l"/>
                  <a:tab pos="923612" algn="l"/>
                  <a:tab pos="1386229" algn="l"/>
                  <a:tab pos="1848847" algn="l"/>
                  <a:tab pos="2313087" algn="l"/>
                  <a:tab pos="2775704" algn="l"/>
                  <a:tab pos="3238322" algn="l"/>
                  <a:tab pos="3700939" algn="l"/>
                  <a:tab pos="4163557" algn="l"/>
                  <a:tab pos="4627797" algn="l"/>
                  <a:tab pos="5090414" algn="l"/>
                  <a:tab pos="5553032" algn="l"/>
                  <a:tab pos="6015649" algn="l"/>
                  <a:tab pos="6478267" algn="l"/>
                  <a:tab pos="6942507" algn="l"/>
                  <a:tab pos="7405124" algn="l"/>
                  <a:tab pos="7867742" algn="l"/>
                  <a:tab pos="8330359" algn="l"/>
                  <a:tab pos="8792976" algn="l"/>
                  <a:tab pos="9257217" algn="l"/>
                </a:tabLst>
              </a:pPr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119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16" indent="-28573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49" indent="-22859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28" indent="-22859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308" indent="-22859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88" indent="-22859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67" indent="-22859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46" indent="-22859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026" indent="-22859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67CD8B-BDE2-4254-8D3F-A39BE99CB6FD}" type="slidenum">
              <a:rPr lang="en-US" sz="1200"/>
              <a:pPr/>
              <a:t>34</a:t>
            </a:fld>
            <a:endParaRPr 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185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72FAF-29BD-44DB-97B2-39E3F3A6714B}" type="slidenum">
              <a:rPr lang="en-GB"/>
              <a:pPr/>
              <a:t>35</a:t>
            </a:fld>
            <a:endParaRPr lang="en-GB" dirty="0"/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97" tIns="46749" rIns="93497" bIns="46749" anchor="b"/>
          <a:lstStyle/>
          <a:p>
            <a:pPr algn="r"/>
            <a:fld id="{DCF26F00-28F7-40A4-9B19-F24015E9BF86}" type="slidenum">
              <a:rPr lang="en-GB" sz="1200"/>
              <a:pPr algn="r"/>
              <a:t>35</a:t>
            </a:fld>
            <a:endParaRPr lang="en-GB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4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6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Извештајот се</a:t>
            </a:r>
            <a:r>
              <a:rPr lang="mk-MK" baseline="0" dirty="0" smtClean="0"/>
              <a:t> темели на тогаш новиот контекст на глобална рецесија.</a:t>
            </a:r>
          </a:p>
          <a:p>
            <a:r>
              <a:rPr lang="mk-MK" baseline="0" dirty="0" smtClean="0"/>
              <a:t>Како да се преживее рецесијата и да се напредува во годините што доаѓаат.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mk-MK" dirty="0" smtClean="0"/>
              <a:t>Со користење на специфична</a:t>
            </a:r>
            <a:r>
              <a:rPr lang="mk-MK" baseline="0" dirty="0" smtClean="0"/>
              <a:t> методологија за меѓународни репери, ВБ се стреми кон: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968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Економска</a:t>
            </a:r>
            <a:r>
              <a:rPr lang="mk-MK" baseline="0" dirty="0" smtClean="0"/>
              <a:t> обнова</a:t>
            </a:r>
          </a:p>
          <a:p>
            <a:r>
              <a:rPr lang="mk-MK" baseline="0" dirty="0" smtClean="0"/>
              <a:t>Локален економски развој</a:t>
            </a:r>
          </a:p>
          <a:p>
            <a:r>
              <a:rPr lang="mk-MK" baseline="0" dirty="0" smtClean="0"/>
              <a:t>Индивидуални аспирации – снабудување како одговор – амбиции на работодавач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7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407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44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63C49-5A16-4D6B-B019-BEDB838A574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75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rlequin inside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5040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08000" y="3989388"/>
            <a:ext cx="5818188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C 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508000"/>
            <a:ext cx="13335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36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2733" y="6337121"/>
            <a:ext cx="965815" cy="410042"/>
          </a:xfrm>
        </p:spPr>
        <p:txBody>
          <a:bodyPr anchor="b">
            <a:normAutofit/>
          </a:bodyPr>
          <a:lstStyle>
            <a:lvl1pPr algn="r">
              <a:defRPr sz="7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arlequin diagona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475" y="0"/>
            <a:ext cx="7005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731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sz="900" b="1" smtClean="0">
                <a:latin typeface="Arial" pitchFamily="34" charset="0"/>
              </a:rPr>
              <a:t>© British Council 2013</a:t>
            </a:r>
          </a:p>
          <a:p>
            <a:pPr eaLnBrk="1" hangingPunct="1">
              <a:defRPr/>
            </a:pPr>
            <a:r>
              <a:rPr lang="en-GB" sz="900" b="1" smtClean="0">
                <a:latin typeface="Arial" pitchFamily="34" charset="0"/>
              </a:rPr>
              <a:t>The British Council is the United Kingdom</a:t>
            </a:r>
            <a:r>
              <a:rPr lang="ja-JP" altLang="en-US" sz="900" b="1" smtClean="0">
                <a:latin typeface="Arial" pitchFamily="34" charset="0"/>
              </a:rPr>
              <a:t>’</a:t>
            </a:r>
            <a:r>
              <a:rPr lang="en-US" altLang="ja-JP" sz="900" b="1" smtClean="0">
                <a:latin typeface="Arial" pitchFamily="34" charset="0"/>
              </a:rPr>
              <a:t>s international organisation for cultural relations and educational opportunities.</a:t>
            </a:r>
            <a:endParaRPr lang="en-GB" sz="900" b="1" smtClean="0">
              <a:latin typeface="Arial" pitchFamily="34" charset="0"/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2733" y="6337121"/>
            <a:ext cx="965815" cy="410042"/>
          </a:xfrm>
        </p:spPr>
        <p:txBody>
          <a:bodyPr anchor="b">
            <a:normAutofit/>
          </a:bodyPr>
          <a:lstStyle>
            <a:lvl1pPr algn="r">
              <a:defRPr sz="7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rlequin botto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526213"/>
            <a:ext cx="81407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rlequin botto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526213"/>
            <a:ext cx="81407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arlequin botto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526213"/>
            <a:ext cx="81407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arlequin botto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526213"/>
            <a:ext cx="81407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73D8BD-E680-4701-94A8-63F349F248C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76200"/>
            <a:ext cx="8594725" cy="963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3" y="1655763"/>
            <a:ext cx="408305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55763"/>
            <a:ext cx="408305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260648"/>
            <a:ext cx="8712968" cy="864096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tx2"/>
                </a:solidFill>
                <a:latin typeface="NeueHaasGroteskDisp Std Blk"/>
              </a:defRPr>
            </a:lvl1pPr>
          </a:lstStyle>
          <a:p>
            <a:r>
              <a:rPr lang="en-US" dirty="0" smtClean="0"/>
              <a:t>Title goes here – Standard font 34pt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340768"/>
            <a:ext cx="8712968" cy="4968552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SzPct val="125000"/>
              <a:buFontTx/>
              <a:buNone/>
              <a:defRPr sz="2100" i="0" baseline="0">
                <a:latin typeface="NeueHaasGroteskDisp Std Blk"/>
              </a:defRPr>
            </a:lvl1pPr>
            <a:lvl2pPr marL="742950" indent="-285750">
              <a:buFont typeface="Arial" pitchFamily="34" charset="0"/>
              <a:buChar char="•"/>
              <a:defRPr sz="2100">
                <a:latin typeface="NeueHaasGroteskDisp Std Blk"/>
              </a:defRPr>
            </a:lvl2pPr>
            <a:lvl3pPr>
              <a:defRPr>
                <a:latin typeface="NeueHaasGroteskDisp Std Blk"/>
              </a:defRPr>
            </a:lvl3pPr>
            <a:lvl4pPr>
              <a:defRPr>
                <a:latin typeface="NeueHaasGroteskDisp Std Blk"/>
              </a:defRPr>
            </a:lvl4pPr>
            <a:lvl5pPr>
              <a:defRPr>
                <a:latin typeface="NeueHaasGroteskDisp Std Blk"/>
              </a:defRPr>
            </a:lvl5pPr>
          </a:lstStyle>
          <a:p>
            <a:pPr lvl="0"/>
            <a:r>
              <a:rPr lang="en-US" dirty="0" smtClean="0"/>
              <a:t>Content should be added here in size 21 text.</a:t>
            </a:r>
          </a:p>
          <a:p>
            <a:pPr lvl="0"/>
            <a:r>
              <a:rPr lang="en-US" dirty="0" smtClean="0"/>
              <a:t>“Quotes should be shown in quotation marks and be size 21 in italic” – All quotes need to be attributed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endParaRPr lang="en-US" kern="0" dirty="0" smtClean="0"/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 smtClean="0"/>
              <a:t>Line break after ten words; 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 smtClean="0"/>
              <a:t>Standard font should be 21 point;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 smtClean="0"/>
              <a:t>Best practice is no more than three bullets.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404225" y="6454775"/>
            <a:ext cx="282575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76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B713304-D627-47FD-8799-7F5AD48D00B2}" type="datetimeFigureOut">
              <a:rPr lang="en-GB"/>
              <a:pPr>
                <a:defRPr/>
              </a:pPr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01AF8E6-A16B-47DF-8CAD-1595BFF0F7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EB4A7EE-A3E9-4372-91CE-6C314B079E4E}" type="datetimeFigureOut">
              <a:rPr lang="en-GB"/>
              <a:pPr>
                <a:defRPr/>
              </a:pPr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0B4A65F-4304-4E92-903C-3FAEC4352D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ulticolou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1288" y="0"/>
            <a:ext cx="5207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08000" y="3695700"/>
            <a:ext cx="570071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partners for chang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471738"/>
            <a:ext cx="32924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C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508000"/>
            <a:ext cx="13335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3809587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2733" y="6337121"/>
            <a:ext cx="965815" cy="410042"/>
          </a:xfrm>
        </p:spPr>
        <p:txBody>
          <a:bodyPr anchor="b">
            <a:normAutofit/>
          </a:bodyPr>
          <a:lstStyle>
            <a:lvl1pPr algn="r">
              <a:defRPr sz="7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13D2929-5BAD-444E-9892-0A173759CF08}" type="datetimeFigureOut">
              <a:rPr lang="en-GB"/>
              <a:pPr>
                <a:defRPr/>
              </a:pPr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A9A970C-614E-4A8E-AABF-2F3C4EAD9C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CBCDCF6-A3EC-4F87-A4F0-6CB0EE8B0157}" type="datetimeFigureOut">
              <a:rPr lang="en-GB"/>
              <a:pPr>
                <a:defRPr/>
              </a:pPr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3DA1AD4-6B3A-43E7-98AE-AFD18690C3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5AB16E0-F4AA-4C2A-89D3-1CD061430165}" type="datetimeFigureOut">
              <a:rPr lang="en-GB"/>
              <a:pPr>
                <a:defRPr/>
              </a:pPr>
              <a:t>30/03/2015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24F9B50-E49F-40AD-9B5A-076AF2C8AE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0291BDB-EED4-4D55-8E0A-A5ED2D61F80D}" type="datetimeFigureOut">
              <a:rPr lang="en-GB"/>
              <a:pPr>
                <a:defRPr/>
              </a:pPr>
              <a:t>30/03/2015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113AADD-61C0-4F99-96DB-34E5B0AFEB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149F262-E962-4464-B8A0-A173D19926D6}" type="datetimeFigureOut">
              <a:rPr lang="en-GB"/>
              <a:pPr>
                <a:defRPr/>
              </a:pPr>
              <a:t>30/03/2015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E0F7E36-14B8-40DA-98B0-B14DFE6A57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0F3005-C813-47EC-B515-0E6F6342AA3A}" type="datetimeFigureOut">
              <a:rPr lang="en-GB"/>
              <a:pPr>
                <a:defRPr/>
              </a:pPr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AB9976-2B53-4262-AA38-8E2BA14544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C2A321F-96CD-499D-BA4E-9C9368372134}" type="datetimeFigureOut">
              <a:rPr lang="en-GB"/>
              <a:pPr>
                <a:defRPr/>
              </a:pPr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7C646DD-E3F1-41BB-B7E0-BCACA89C5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397FD2D-E5A7-49CE-BF3C-42AB06833FD4}" type="datetimeFigureOut">
              <a:rPr lang="en-GB"/>
              <a:pPr>
                <a:defRPr/>
              </a:pPr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FB9D513-4249-4351-8402-8432F3F5FD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CEE9B62-42DE-4445-9DC0-8C8C63323FB2}" type="datetimeFigureOut">
              <a:rPr lang="en-GB"/>
              <a:pPr>
                <a:defRPr/>
              </a:pPr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020D6F1-7EC5-42B7-BF9A-D47E58834A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5613" y="3989388"/>
            <a:ext cx="5818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877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77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7886" y="-6350"/>
            <a:ext cx="2670402" cy="22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029837"/>
            <a:ext cx="5979887" cy="632725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2800" spc="-1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98915"/>
            <a:ext cx="8229600" cy="4394514"/>
          </a:xfrm>
        </p:spPr>
        <p:txBody>
          <a:bodyPr lIns="0" tIns="0" rIns="0" bIns="0">
            <a:normAutofit/>
          </a:bodyPr>
          <a:lstStyle>
            <a:lvl1pPr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 b="1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ts val="2400"/>
              </a:lnSpc>
              <a:spcBef>
                <a:spcPts val="0"/>
              </a:spcBef>
              <a:defRPr sz="2000" b="1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 b="1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 b="1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urple honeycomb 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14350" y="3989388"/>
            <a:ext cx="5818188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615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48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615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-49213"/>
            <a:ext cx="9271000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09588" y="1093788"/>
            <a:ext cx="376872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 txBox="1">
            <a:spLocks/>
          </p:cNvSpPr>
          <p:nvPr/>
        </p:nvSpPr>
        <p:spPr>
          <a:xfrm>
            <a:off x="8277225" y="6337300"/>
            <a:ext cx="78105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B4CF2897-2AF4-480A-93FB-4035F8502478}" type="slidenum">
              <a:rPr lang="en-GB" sz="700" b="1" smtClean="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19" y="1306624"/>
            <a:ext cx="4206035" cy="1679971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4976772"/>
            <a:ext cx="7223092" cy="1881228"/>
          </a:xfrm>
        </p:spPr>
        <p:txBody>
          <a:bodyPr lIns="0" tIns="0" rIns="0" bIns="0"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600" b="0">
                <a:solidFill>
                  <a:srgbClr val="000000"/>
                </a:solidFill>
              </a:defRPr>
            </a:lvl1pPr>
            <a:lvl2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2pPr>
            <a:lvl3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3pPr>
            <a:lvl4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4pPr>
            <a:lvl5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5pPr>
            <a:lvl6pPr marL="801688" indent="-357188">
              <a:defRPr>
                <a:latin typeface="Arial"/>
                <a:cs typeface="Arial"/>
              </a:defRPr>
            </a:lvl6pPr>
            <a:lvl7pPr marL="1171575" indent="-369888">
              <a:defRPr>
                <a:latin typeface="Arial"/>
                <a:cs typeface="Arial"/>
              </a:defRPr>
            </a:lvl7pPr>
            <a:lvl8pPr marL="1528763" indent="-357188"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06413" y="1093788"/>
            <a:ext cx="3768725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30140"/>
            <a:ext cx="4200615" cy="1821532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15802"/>
            <a:ext cx="5905499" cy="3345226"/>
          </a:xfrm>
        </p:spPr>
        <p:txBody>
          <a:bodyPr lIns="0" tIns="0" rIns="0" bIns="0">
            <a:normAutofit/>
          </a:bodyPr>
          <a:lstStyle>
            <a:lvl1pPr>
              <a:defRPr sz="1900" b="0"/>
            </a:lvl1pPr>
            <a:lvl2pPr marL="342900" indent="-342900">
              <a:buFont typeface="Arial"/>
              <a:buChar char="•"/>
              <a:defRPr sz="1900"/>
            </a:lvl2pPr>
            <a:lvl3pPr marL="342900" indent="-342900">
              <a:buFont typeface="Arial"/>
              <a:buChar char="•"/>
              <a:defRPr sz="1900"/>
            </a:lvl3pPr>
            <a:lvl4pPr marL="342900" indent="-342900">
              <a:buFont typeface="Arial"/>
              <a:buChar char="•"/>
              <a:defRPr sz="1900"/>
            </a:lvl4pPr>
            <a:lvl5pPr marL="342900" indent="-342900">
              <a:buFont typeface="Arial"/>
              <a:buChar char="•"/>
              <a:defRPr sz="1900"/>
            </a:lvl5pPr>
            <a:lvl6pPr marL="714375" indent="-357188">
              <a:defRPr sz="1800">
                <a:solidFill>
                  <a:schemeClr val="bg1"/>
                </a:solidFill>
                <a:latin typeface="Arial"/>
                <a:cs typeface="Arial"/>
              </a:defRPr>
            </a:lvl6pPr>
            <a:lvl7pPr marL="1073150" indent="-358775">
              <a:defRPr sz="1800">
                <a:solidFill>
                  <a:schemeClr val="bg1"/>
                </a:solidFill>
                <a:latin typeface="Arial"/>
                <a:cs typeface="Arial"/>
              </a:defRPr>
            </a:lvl7pPr>
            <a:lvl8pPr marL="1430338" indent="-357188">
              <a:defRPr sz="1800">
                <a:solidFill>
                  <a:schemeClr val="bg1"/>
                </a:solidFill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19994" cy="1362075"/>
          </a:xfrm>
        </p:spPr>
        <p:txBody>
          <a:bodyPr/>
          <a:lstStyle>
            <a:lvl1pPr algn="l">
              <a:lnSpc>
                <a:spcPts val="4000"/>
              </a:lnSpc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7632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315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6839" y="2418286"/>
            <a:ext cx="3256305" cy="37078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148"/>
            <a:ext cx="4177291" cy="519699"/>
          </a:xfrm>
        </p:spPr>
        <p:txBody>
          <a:bodyPr lIns="0" tIns="0" rIns="0" bIns="0" anchor="b">
            <a:normAutofit/>
          </a:bodyPr>
          <a:lstStyle>
            <a:lvl1pPr>
              <a:defRPr sz="2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4977"/>
            <a:ext cx="4177291" cy="4561186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 marL="342900" indent="-342900">
              <a:buFont typeface="Arial"/>
              <a:buChar char="•"/>
              <a:defRPr sz="2000"/>
            </a:lvl2pPr>
            <a:lvl3pPr marL="342900" indent="-342900">
              <a:buFont typeface="Arial"/>
              <a:buChar char="•"/>
              <a:defRPr sz="2000"/>
            </a:lvl3pPr>
            <a:lvl4pPr marL="342900" indent="-342900">
              <a:buFont typeface="Arial"/>
              <a:buChar char="•"/>
              <a:defRPr sz="2000"/>
            </a:lvl4pPr>
            <a:lvl5pPr marL="342900" indent="-342900">
              <a:buFont typeface="Arial"/>
              <a:buChar char="•"/>
              <a:defRPr sz="2000"/>
            </a:lvl5pPr>
            <a:lvl6pPr marL="628650" indent="-271463">
              <a:defRPr sz="1600">
                <a:solidFill>
                  <a:srgbClr val="FFFFFF"/>
                </a:solidFill>
                <a:latin typeface="Arial"/>
                <a:cs typeface="Arial"/>
              </a:defRPr>
            </a:lvl6pPr>
            <a:lvl7pPr marL="900113" indent="-271463">
              <a:defRPr sz="1600">
                <a:solidFill>
                  <a:srgbClr val="FFFFFF"/>
                </a:solidFill>
                <a:latin typeface="Arial"/>
                <a:cs typeface="Arial"/>
              </a:defRPr>
            </a:lvl7pPr>
            <a:lvl8pPr marL="1171575" indent="-271463">
              <a:defRPr sz="1600">
                <a:solidFill>
                  <a:srgbClr val="FFFFFF"/>
                </a:solidFill>
                <a:latin typeface="Arial"/>
                <a:cs typeface="Arial"/>
              </a:defRPr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129"/>
            <a:ext cx="3812477" cy="280650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20804"/>
            <a:ext cx="5111750" cy="30053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1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619" y="612775"/>
            <a:ext cx="349284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61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7788" y="3175"/>
            <a:ext cx="40005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46200"/>
            <a:ext cx="4071020" cy="1723166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847745"/>
            <a:ext cx="8229600" cy="3745683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900"/>
            </a:lvl1pPr>
            <a:lvl2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900"/>
            </a:lvl2pPr>
            <a:lvl3pPr>
              <a:lnSpc>
                <a:spcPts val="2400"/>
              </a:lnSpc>
              <a:spcBef>
                <a:spcPts val="0"/>
              </a:spcBef>
              <a:defRPr sz="1900"/>
            </a:lvl3pPr>
            <a:lvl4pPr>
              <a:defRPr sz="1900"/>
            </a:lvl4pPr>
            <a:lvl5pPr marL="542925" indent="-271463">
              <a:buFont typeface="Arial"/>
              <a:buChar char="•"/>
              <a:defRPr sz="1900"/>
            </a:lvl5pPr>
            <a:lvl6pPr marL="542925" marR="0" indent="-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6pPr>
            <a:lvl7pPr marL="801688" marR="0" indent="-2587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7pPr>
            <a:lvl8pPr marL="1073150" marR="0" indent="-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073150" algn="l"/>
              </a:tabLst>
              <a:defRPr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787"/>
            <a:ext cx="3893547" cy="51969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7186"/>
            <a:ext cx="4420501" cy="3771339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58840" y="274638"/>
            <a:ext cx="2634769" cy="5851525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3785454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5613" y="3989388"/>
            <a:ext cx="5818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877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77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14350" y="3989388"/>
            <a:ext cx="5818188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615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48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615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" y="-47625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09588" y="1093788"/>
            <a:ext cx="376872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87E8D0D4-2691-4DD4-AD90-31AFB14669A6}" type="slidenum">
              <a:rPr lang="en-GB" sz="700" b="1" smtClean="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19" y="1306624"/>
            <a:ext cx="4206035" cy="1679971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4976772"/>
            <a:ext cx="7223092" cy="1881228"/>
          </a:xfrm>
        </p:spPr>
        <p:txBody>
          <a:bodyPr lIns="0" tIns="0" rIns="0" bIns="0"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600" b="0">
                <a:solidFill>
                  <a:srgbClr val="000000"/>
                </a:solidFill>
              </a:defRPr>
            </a:lvl1pPr>
            <a:lvl2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2pPr>
            <a:lvl3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3pPr>
            <a:lvl4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4pPr>
            <a:lvl5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5pPr>
            <a:lvl6pPr marL="801688" indent="-357188">
              <a:defRPr>
                <a:latin typeface="Arial"/>
                <a:cs typeface="Arial"/>
              </a:defRPr>
            </a:lvl6pPr>
            <a:lvl7pPr marL="1171575" indent="-369888">
              <a:defRPr>
                <a:latin typeface="Arial"/>
                <a:cs typeface="Arial"/>
              </a:defRPr>
            </a:lvl7pPr>
            <a:lvl8pPr marL="1528763" indent="-357188"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06413" y="1093788"/>
            <a:ext cx="3768725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30140"/>
            <a:ext cx="4200615" cy="1821532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15802"/>
            <a:ext cx="5905499" cy="3345226"/>
          </a:xfrm>
        </p:spPr>
        <p:txBody>
          <a:bodyPr lIns="0" tIns="0" rIns="0" bIns="0">
            <a:normAutofit/>
          </a:bodyPr>
          <a:lstStyle>
            <a:lvl1pPr>
              <a:defRPr sz="1900" b="0"/>
            </a:lvl1pPr>
            <a:lvl2pPr marL="342900" indent="-342900">
              <a:buFont typeface="Arial"/>
              <a:buChar char="•"/>
              <a:defRPr sz="1900"/>
            </a:lvl2pPr>
            <a:lvl3pPr marL="342900" indent="-342900">
              <a:buFont typeface="Arial"/>
              <a:buChar char="•"/>
              <a:defRPr sz="1900"/>
            </a:lvl3pPr>
            <a:lvl4pPr marL="342900" indent="-342900">
              <a:buFont typeface="Arial"/>
              <a:buChar char="•"/>
              <a:defRPr sz="1900"/>
            </a:lvl4pPr>
            <a:lvl5pPr marL="342900" indent="-342900">
              <a:buFont typeface="Arial"/>
              <a:buChar char="•"/>
              <a:defRPr sz="1900"/>
            </a:lvl5pPr>
            <a:lvl6pPr marL="714375" indent="-357188">
              <a:defRPr>
                <a:solidFill>
                  <a:srgbClr val="FFFFFF"/>
                </a:solidFill>
                <a:latin typeface="Arial"/>
                <a:cs typeface="Arial"/>
              </a:defRPr>
            </a:lvl6pPr>
            <a:lvl7pPr marL="1073150" indent="-358775">
              <a:defRPr>
                <a:solidFill>
                  <a:srgbClr val="FFFFFF"/>
                </a:solidFill>
                <a:latin typeface="Arial"/>
                <a:cs typeface="Arial"/>
              </a:defRPr>
            </a:lvl7pPr>
            <a:lvl8pPr marL="1430338" indent="-357188">
              <a:defRPr>
                <a:solidFill>
                  <a:srgbClr val="FFFFFF"/>
                </a:solidFill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19994" cy="1362075"/>
          </a:xfrm>
        </p:spPr>
        <p:txBody>
          <a:bodyPr/>
          <a:lstStyle>
            <a:lvl1pPr algn="l">
              <a:lnSpc>
                <a:spcPts val="4000"/>
              </a:lnSpc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7632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315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6839" y="2418286"/>
            <a:ext cx="3256305" cy="37078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148"/>
            <a:ext cx="4177291" cy="519699"/>
          </a:xfrm>
        </p:spPr>
        <p:txBody>
          <a:bodyPr lIns="0" tIns="0" rIns="0" bIns="0" anchor="b">
            <a:normAutofit/>
          </a:bodyPr>
          <a:lstStyle>
            <a:lvl1pPr>
              <a:defRPr sz="2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4977"/>
            <a:ext cx="4177291" cy="4561186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129"/>
            <a:ext cx="3812477" cy="280650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arlequin botto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526213"/>
            <a:ext cx="81407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20804"/>
            <a:ext cx="5111750" cy="30053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1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619" y="612775"/>
            <a:ext cx="349284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61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787"/>
            <a:ext cx="3893547" cy="51969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7186"/>
            <a:ext cx="4420501" cy="3771339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58840" y="274638"/>
            <a:ext cx="2634769" cy="5851525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3785454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5613" y="3989388"/>
            <a:ext cx="5818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877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77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14350" y="3989388"/>
            <a:ext cx="5818188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615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48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615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75" y="-31750"/>
            <a:ext cx="9269413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09588" y="1093788"/>
            <a:ext cx="376872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9E9C2FC1-1686-4E1E-8C1D-94DA7F44BE75}" type="slidenum">
              <a:rPr lang="en-GB" sz="700" b="1" smtClean="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19" y="1306624"/>
            <a:ext cx="4206035" cy="1679971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4976772"/>
            <a:ext cx="7223092" cy="1881228"/>
          </a:xfrm>
        </p:spPr>
        <p:txBody>
          <a:bodyPr lIns="0" tIns="0" rIns="0" bIns="0"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600" b="0">
                <a:solidFill>
                  <a:srgbClr val="000000"/>
                </a:solidFill>
              </a:defRPr>
            </a:lvl1pPr>
            <a:lvl2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2pPr>
            <a:lvl3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3pPr>
            <a:lvl4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4pPr>
            <a:lvl5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5pPr>
            <a:lvl6pPr marL="714375" indent="-269875">
              <a:defRPr>
                <a:latin typeface="Arial"/>
                <a:cs typeface="Arial"/>
              </a:defRPr>
            </a:lvl6pPr>
            <a:lvl7pPr marL="985838" indent="-271463">
              <a:defRPr>
                <a:latin typeface="Arial"/>
                <a:cs typeface="Arial"/>
              </a:defRPr>
            </a:lvl7pPr>
            <a:lvl8pPr marL="1257300" indent="-271463"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06413" y="1093788"/>
            <a:ext cx="3768725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30140"/>
            <a:ext cx="4200615" cy="1821532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15802"/>
            <a:ext cx="5905499" cy="3345226"/>
          </a:xfrm>
        </p:spPr>
        <p:txBody>
          <a:bodyPr lIns="0" tIns="0" rIns="0" bIns="0">
            <a:normAutofit/>
          </a:bodyPr>
          <a:lstStyle>
            <a:lvl1pPr>
              <a:defRPr sz="1900" b="0"/>
            </a:lvl1pPr>
            <a:lvl2pPr marL="342900" indent="-342900">
              <a:buFont typeface="Arial"/>
              <a:buChar char="•"/>
              <a:defRPr sz="1900"/>
            </a:lvl2pPr>
            <a:lvl3pPr marL="342900" indent="-342900">
              <a:buFont typeface="Arial"/>
              <a:buChar char="•"/>
              <a:defRPr sz="1900"/>
            </a:lvl3pPr>
            <a:lvl4pPr marL="342900" indent="-342900">
              <a:buFont typeface="Arial"/>
              <a:buChar char="•"/>
              <a:defRPr sz="1900"/>
            </a:lvl4pPr>
            <a:lvl5pPr marL="342900" indent="-342900">
              <a:buFont typeface="Arial"/>
              <a:buChar char="•"/>
              <a:defRPr sz="1900"/>
            </a:lvl5pPr>
            <a:lvl6pPr marL="628650" indent="-271463">
              <a:defRPr sz="1800">
                <a:solidFill>
                  <a:srgbClr val="FFFFFF"/>
                </a:solidFill>
                <a:latin typeface="Arial"/>
                <a:cs typeface="Arial"/>
              </a:defRPr>
            </a:lvl6pPr>
            <a:lvl7pPr marL="900113" indent="-271463">
              <a:defRPr sz="1800">
                <a:solidFill>
                  <a:srgbClr val="FFFFFF"/>
                </a:solidFill>
                <a:latin typeface="Arial"/>
                <a:cs typeface="Arial"/>
              </a:defRPr>
            </a:lvl7pPr>
            <a:lvl8pPr marL="1171575" indent="-271463">
              <a:defRPr sz="1800">
                <a:solidFill>
                  <a:srgbClr val="FFFFFF"/>
                </a:solidFill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19994" cy="1362075"/>
          </a:xfrm>
        </p:spPr>
        <p:txBody>
          <a:bodyPr/>
          <a:lstStyle>
            <a:lvl1pPr algn="l">
              <a:lnSpc>
                <a:spcPts val="4000"/>
              </a:lnSpc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7632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rlequin botto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526213"/>
            <a:ext cx="81407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315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6839" y="2418286"/>
            <a:ext cx="3256305" cy="37078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148"/>
            <a:ext cx="4177291" cy="519699"/>
          </a:xfrm>
        </p:spPr>
        <p:txBody>
          <a:bodyPr lIns="0" tIns="0" rIns="0" bIns="0" anchor="b">
            <a:normAutofit/>
          </a:bodyPr>
          <a:lstStyle>
            <a:lvl1pPr>
              <a:defRPr sz="2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4977"/>
            <a:ext cx="4177291" cy="4561186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129"/>
            <a:ext cx="3812477" cy="280650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20804"/>
            <a:ext cx="5111750" cy="30053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1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619" y="612775"/>
            <a:ext cx="349284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61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787"/>
            <a:ext cx="3893547" cy="51969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7186"/>
            <a:ext cx="4420501" cy="3771339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58840" y="274638"/>
            <a:ext cx="2634769" cy="5851525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3785454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5613" y="3989388"/>
            <a:ext cx="5818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877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77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14350" y="3989388"/>
            <a:ext cx="5818188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615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48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615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512763"/>
            <a:ext cx="81407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harlequin botto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526213"/>
            <a:ext cx="81407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33400" y="6235700"/>
            <a:ext cx="81407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18" y="808148"/>
            <a:ext cx="8140701" cy="519699"/>
          </a:xfrm>
        </p:spPr>
        <p:txBody>
          <a:bodyPr lIns="0" tIns="0" rIns="0" bIns="0">
            <a:normAutofit/>
          </a:bodyPr>
          <a:lstStyle>
            <a:lvl1pPr>
              <a:lnSpc>
                <a:spcPts val="2900"/>
              </a:lnSpc>
              <a:defRPr sz="2600" spc="-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618" y="1349219"/>
            <a:ext cx="8140701" cy="4622189"/>
          </a:xfrm>
        </p:spPr>
        <p:txBody>
          <a:bodyPr lIns="0" tIns="0" rIns="0" bIns="0">
            <a:normAutofit/>
          </a:bodyPr>
          <a:lstStyle>
            <a:lvl1pPr>
              <a:lnSpc>
                <a:spcPts val="2100"/>
              </a:lnSpc>
              <a:spcBef>
                <a:spcPts val="0"/>
              </a:spcBef>
              <a:tabLst>
                <a:tab pos="185738" algn="l"/>
              </a:tabLst>
              <a:defRPr sz="1400" spc="-30"/>
            </a:lvl1pPr>
            <a:lvl2pPr>
              <a:lnSpc>
                <a:spcPts val="2100"/>
              </a:lnSpc>
              <a:spcBef>
                <a:spcPts val="0"/>
              </a:spcBef>
              <a:tabLst/>
              <a:defRPr sz="1400" spc="-30"/>
            </a:lvl2pPr>
            <a:lvl3pPr>
              <a:lnSpc>
                <a:spcPts val="2100"/>
              </a:lnSpc>
              <a:spcBef>
                <a:spcPts val="0"/>
              </a:spcBef>
              <a:tabLst>
                <a:tab pos="176213" algn="l"/>
              </a:tabLst>
              <a:defRPr sz="1400" spc="-30"/>
            </a:lvl3pPr>
            <a:lvl4pPr>
              <a:lnSpc>
                <a:spcPts val="2100"/>
              </a:lnSpc>
              <a:spcBef>
                <a:spcPts val="0"/>
              </a:spcBef>
              <a:tabLst>
                <a:tab pos="176213" algn="l"/>
              </a:tabLst>
              <a:defRPr sz="1400" spc="-30"/>
            </a:lvl4pPr>
            <a:lvl5pPr>
              <a:lnSpc>
                <a:spcPts val="2100"/>
              </a:lnSpc>
              <a:spcBef>
                <a:spcPts val="0"/>
              </a:spcBef>
              <a:tabLst>
                <a:tab pos="176213" algn="l"/>
              </a:tabLst>
              <a:defRPr sz="1400" spc="-3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-31750"/>
            <a:ext cx="9271001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09588" y="1093788"/>
            <a:ext cx="376872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46CFC58B-3C3C-4684-A741-0C6F307B2263}" type="slidenum">
              <a:rPr lang="en-GB" sz="700" b="1" smtClean="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19" y="1306624"/>
            <a:ext cx="4206035" cy="1679971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4976772"/>
            <a:ext cx="7223092" cy="1881228"/>
          </a:xfrm>
        </p:spPr>
        <p:txBody>
          <a:bodyPr lIns="0" tIns="0" rIns="0" bIns="0"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600" b="0">
                <a:solidFill>
                  <a:srgbClr val="000000"/>
                </a:solidFill>
              </a:defRPr>
            </a:lvl1pPr>
            <a:lvl2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2pPr>
            <a:lvl3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3pPr>
            <a:lvl4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4pPr>
            <a:lvl5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5pPr>
            <a:lvl6pPr marL="714375" indent="-269875">
              <a:defRPr>
                <a:latin typeface="Arial"/>
                <a:cs typeface="Arial"/>
              </a:defRPr>
            </a:lvl6pPr>
            <a:lvl7pPr marL="985838" indent="-271463">
              <a:defRPr>
                <a:latin typeface="Arial"/>
                <a:cs typeface="Arial"/>
              </a:defRPr>
            </a:lvl7pPr>
            <a:lvl8pPr marL="1257300" indent="-271463"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06413" y="1093788"/>
            <a:ext cx="3768725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30140"/>
            <a:ext cx="4200615" cy="1821532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15802"/>
            <a:ext cx="5905499" cy="3345226"/>
          </a:xfrm>
        </p:spPr>
        <p:txBody>
          <a:bodyPr lIns="0" tIns="0" rIns="0" bIns="0">
            <a:normAutofit/>
          </a:bodyPr>
          <a:lstStyle>
            <a:lvl1pPr>
              <a:defRPr sz="1900" b="0"/>
            </a:lvl1pPr>
            <a:lvl2pPr marL="342900" indent="-342900">
              <a:buFont typeface="Arial"/>
              <a:buChar char="•"/>
              <a:defRPr sz="1900"/>
            </a:lvl2pPr>
            <a:lvl3pPr marL="342900" indent="-342900">
              <a:buFont typeface="Arial"/>
              <a:buChar char="•"/>
              <a:defRPr sz="1900"/>
            </a:lvl3pPr>
            <a:lvl4pPr marL="342900" indent="-342900">
              <a:buFont typeface="Arial"/>
              <a:buChar char="•"/>
              <a:defRPr sz="1900"/>
            </a:lvl4pPr>
            <a:lvl5pPr marL="342900" indent="-342900">
              <a:buFont typeface="Arial"/>
              <a:buChar char="•"/>
              <a:defRPr sz="1900"/>
            </a:lvl5pPr>
            <a:lvl6pPr marL="628650" indent="-271463">
              <a:defRPr>
                <a:solidFill>
                  <a:srgbClr val="FFFFFF"/>
                </a:solidFill>
                <a:latin typeface="Arial"/>
                <a:cs typeface="Arial"/>
              </a:defRPr>
            </a:lvl6pPr>
            <a:lvl7pPr marL="900113" indent="-271463">
              <a:defRPr>
                <a:solidFill>
                  <a:srgbClr val="FFFFFF"/>
                </a:solidFill>
                <a:latin typeface="Arial"/>
                <a:cs typeface="Arial"/>
              </a:defRPr>
            </a:lvl7pPr>
            <a:lvl8pPr marL="1171575" indent="-271463">
              <a:defRPr>
                <a:solidFill>
                  <a:srgbClr val="FFFFFF"/>
                </a:solidFill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19994" cy="1362075"/>
          </a:xfrm>
        </p:spPr>
        <p:txBody>
          <a:bodyPr/>
          <a:lstStyle>
            <a:lvl1pPr algn="l">
              <a:lnSpc>
                <a:spcPts val="4000"/>
              </a:lnSpc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7632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315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6839" y="2418286"/>
            <a:ext cx="3256305" cy="37078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148"/>
            <a:ext cx="4177291" cy="519699"/>
          </a:xfrm>
        </p:spPr>
        <p:txBody>
          <a:bodyPr lIns="0" tIns="0" rIns="0" bIns="0" anchor="b">
            <a:normAutofit/>
          </a:bodyPr>
          <a:lstStyle>
            <a:lvl1pPr>
              <a:defRPr sz="2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4977"/>
            <a:ext cx="4177291" cy="4561186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129"/>
            <a:ext cx="3812477" cy="280650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20804"/>
            <a:ext cx="5111750" cy="30053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1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619" y="612775"/>
            <a:ext cx="349284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61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787"/>
            <a:ext cx="3893547" cy="51969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7186"/>
            <a:ext cx="4420501" cy="3771339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3400" y="512763"/>
            <a:ext cx="81407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harlequin botto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526213"/>
            <a:ext cx="81407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33400" y="6235700"/>
            <a:ext cx="81407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08000" y="2083348"/>
            <a:ext cx="8229600" cy="3745683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900"/>
            </a:lvl1pPr>
            <a:lvl2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900"/>
            </a:lvl2pPr>
            <a:lvl3pPr>
              <a:lnSpc>
                <a:spcPts val="2400"/>
              </a:lnSpc>
              <a:spcBef>
                <a:spcPts val="0"/>
              </a:spcBef>
              <a:defRPr sz="1900"/>
            </a:lvl3pPr>
            <a:lvl4pPr>
              <a:defRPr sz="1900"/>
            </a:lvl4pPr>
            <a:lvl5pPr marL="542925" indent="-271463">
              <a:buFont typeface="Arial"/>
              <a:buChar char="•"/>
              <a:defRPr sz="1900"/>
            </a:lvl5pPr>
            <a:lvl6pPr marL="542925" marR="0" indent="-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6pPr>
            <a:lvl7pPr marL="801688" marR="0" indent="-2587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7pPr>
            <a:lvl8pPr marL="1073150" marR="0" indent="-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073150" algn="l"/>
              </a:tabLst>
              <a:defRPr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58840" y="274638"/>
            <a:ext cx="2634769" cy="5851525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3785454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5613" y="3989388"/>
            <a:ext cx="5818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877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77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14350" y="3989388"/>
            <a:ext cx="5818188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615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48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615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-39688"/>
            <a:ext cx="9271001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09588" y="1093788"/>
            <a:ext cx="376872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7C8EE97-CA5D-4424-A185-117AA2B05844}" type="slidenum">
              <a:rPr lang="en-GB" sz="700" b="1" smtClean="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19" y="1306624"/>
            <a:ext cx="4206035" cy="1679971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4976772"/>
            <a:ext cx="7223092" cy="1881228"/>
          </a:xfrm>
        </p:spPr>
        <p:txBody>
          <a:bodyPr lIns="0" tIns="0" rIns="0" bIns="0"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600" b="0">
                <a:solidFill>
                  <a:srgbClr val="000000"/>
                </a:solidFill>
              </a:defRPr>
            </a:lvl1pPr>
            <a:lvl2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2pPr>
            <a:lvl3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3pPr>
            <a:lvl4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4pPr>
            <a:lvl5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5pPr>
            <a:lvl6pPr marL="714375" indent="-269875">
              <a:defRPr sz="1800">
                <a:latin typeface="Arial"/>
                <a:cs typeface="Arial"/>
              </a:defRPr>
            </a:lvl6pPr>
            <a:lvl7pPr marL="985838" indent="-271463">
              <a:defRPr sz="1800">
                <a:latin typeface="Arial"/>
                <a:cs typeface="Arial"/>
              </a:defRPr>
            </a:lvl7pPr>
            <a:lvl8pPr marL="1257300" indent="-271463">
              <a:defRPr sz="1800"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06413" y="1093788"/>
            <a:ext cx="3768725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30140"/>
            <a:ext cx="4200615" cy="1821532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15802"/>
            <a:ext cx="5905499" cy="3345226"/>
          </a:xfrm>
        </p:spPr>
        <p:txBody>
          <a:bodyPr lIns="0" tIns="0" rIns="0" bIns="0">
            <a:normAutofit/>
          </a:bodyPr>
          <a:lstStyle>
            <a:lvl1pPr>
              <a:defRPr sz="1900" b="0"/>
            </a:lvl1pPr>
            <a:lvl2pPr marL="342900" indent="-342900">
              <a:buFont typeface="Arial"/>
              <a:buChar char="•"/>
              <a:defRPr sz="1900"/>
            </a:lvl2pPr>
            <a:lvl3pPr marL="342900" indent="-342900">
              <a:buFont typeface="Arial"/>
              <a:buChar char="•"/>
              <a:defRPr sz="1900"/>
            </a:lvl3pPr>
            <a:lvl4pPr marL="342900" indent="-342900">
              <a:buFont typeface="Arial"/>
              <a:buChar char="•"/>
              <a:defRPr sz="1900"/>
            </a:lvl4pPr>
            <a:lvl5pPr marL="342900" indent="-342900">
              <a:buFont typeface="Arial"/>
              <a:buChar char="•"/>
              <a:defRPr sz="1900"/>
            </a:lvl5pPr>
            <a:lvl6pPr marL="628650" indent="-271463">
              <a:defRPr sz="1800">
                <a:solidFill>
                  <a:srgbClr val="FFFFFF"/>
                </a:solidFill>
                <a:latin typeface="Arial"/>
                <a:cs typeface="Arial"/>
              </a:defRPr>
            </a:lvl6pPr>
            <a:lvl7pPr marL="900113" indent="-271463">
              <a:defRPr sz="1800">
                <a:solidFill>
                  <a:srgbClr val="FFFFFF"/>
                </a:solidFill>
                <a:latin typeface="Arial"/>
                <a:cs typeface="Arial"/>
              </a:defRPr>
            </a:lvl7pPr>
            <a:lvl8pPr marL="1171575" indent="-271463">
              <a:defRPr sz="1800">
                <a:solidFill>
                  <a:srgbClr val="FFFFFF"/>
                </a:solidFill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19994" cy="1362075"/>
          </a:xfrm>
        </p:spPr>
        <p:txBody>
          <a:bodyPr/>
          <a:lstStyle>
            <a:lvl1pPr algn="l">
              <a:lnSpc>
                <a:spcPts val="4000"/>
              </a:lnSpc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7632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315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6839" y="2418286"/>
            <a:ext cx="3256305" cy="37078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148"/>
            <a:ext cx="4177291" cy="519699"/>
          </a:xfrm>
        </p:spPr>
        <p:txBody>
          <a:bodyPr lIns="0" tIns="0" rIns="0" bIns="0" anchor="b">
            <a:normAutofit/>
          </a:bodyPr>
          <a:lstStyle>
            <a:lvl1pPr>
              <a:defRPr sz="2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4977"/>
            <a:ext cx="4177291" cy="4561186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 marL="342900" indent="-342900">
              <a:buFont typeface="Arial"/>
              <a:buChar char="•"/>
              <a:defRPr sz="2000"/>
            </a:lvl2pPr>
            <a:lvl3pPr marL="342900" indent="-342900">
              <a:buFont typeface="Arial"/>
              <a:buChar char="•"/>
              <a:defRPr sz="2000"/>
            </a:lvl3pPr>
            <a:lvl4pPr marL="342900" indent="-342900">
              <a:buFont typeface="Arial"/>
              <a:buChar char="•"/>
              <a:defRPr sz="2000"/>
            </a:lvl4pPr>
            <a:lvl5pPr marL="342900" indent="-342900">
              <a:buFont typeface="Arial"/>
              <a:buChar char="•"/>
              <a:defRPr sz="2000"/>
            </a:lvl5pPr>
            <a:lvl6pPr marL="542925" indent="-185738">
              <a:defRPr sz="1600">
                <a:solidFill>
                  <a:srgbClr val="FFFFFF"/>
                </a:solidFill>
                <a:latin typeface="Arial"/>
                <a:cs typeface="Arial"/>
              </a:defRPr>
            </a:lvl6pPr>
            <a:lvl7pPr marL="801688" indent="-258763">
              <a:defRPr sz="1600">
                <a:solidFill>
                  <a:srgbClr val="FFFFFF"/>
                </a:solidFill>
                <a:latin typeface="Arial"/>
                <a:cs typeface="Arial"/>
              </a:defRPr>
            </a:lvl7pPr>
            <a:lvl8pPr marL="1073150" indent="-271463">
              <a:defRPr sz="1600">
                <a:solidFill>
                  <a:srgbClr val="FFFFFF"/>
                </a:solidFill>
                <a:latin typeface="Arial"/>
                <a:cs typeface="Arial"/>
              </a:defRPr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129"/>
            <a:ext cx="3812477" cy="280650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5613" y="512763"/>
            <a:ext cx="823118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harlequin botto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526213"/>
            <a:ext cx="81407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129"/>
            <a:ext cx="8229600" cy="519699"/>
          </a:xfrm>
        </p:spPr>
        <p:txBody>
          <a:bodyPr lIns="720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800225"/>
            <a:ext cx="8229600" cy="4462463"/>
          </a:xfrm>
        </p:spPr>
        <p:txBody>
          <a:bodyPr/>
          <a:lstStyle>
            <a:lvl4pPr marL="285750" indent="-285750">
              <a:buFont typeface="Arial"/>
              <a:buChar char="•"/>
              <a:defRPr/>
            </a:lvl4pPr>
            <a:lvl5pPr marL="614362" indent="-342900" algn="just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20804"/>
            <a:ext cx="5111750" cy="30053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1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619" y="612775"/>
            <a:ext cx="349284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61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787"/>
            <a:ext cx="3893547" cy="51969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7186"/>
            <a:ext cx="4420501" cy="3771339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58840" y="274638"/>
            <a:ext cx="2634769" cy="5851525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3785454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7288"/>
            <a:ext cx="822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78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09341324-C0FC-43CF-9192-F1743C455577}" type="slidenum">
              <a:rPr lang="en-GB" sz="700" b="1" smtClean="0"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  <p:sldLayoutId id="2147484373" r:id="rId13"/>
    <p:sldLayoutId id="2147484374" r:id="rId14"/>
    <p:sldLayoutId id="2147484406" r:id="rId15"/>
    <p:sldLayoutId id="2147484407" r:id="rId16"/>
    <p:sldLayoutId id="214748441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2857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2857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2857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857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542925" indent="-271463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6pPr>
      <a:lvl7pPr marL="801688" indent="-258763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7pPr>
      <a:lvl8pPr marL="1073150" indent="-271463" algn="l" defTabSz="457200" rtl="0" eaLnBrk="1" latinLnBrk="0" hangingPunct="1">
        <a:spcBef>
          <a:spcPct val="20000"/>
        </a:spcBef>
        <a:buFont typeface="Arial"/>
        <a:buChar char="•"/>
        <a:tabLst>
          <a:tab pos="107315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500" y="808038"/>
            <a:ext cx="8229600" cy="508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1304925"/>
            <a:ext cx="8229600" cy="4835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512763"/>
            <a:ext cx="81407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3" name="Picture 7" descr="harlequin bottom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6526213"/>
            <a:ext cx="81407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33400" y="6235700"/>
            <a:ext cx="81407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 kern="1200" spc="-2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444500" indent="-2587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714375" indent="-2698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985838" indent="-2714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1257300" indent="-2714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7288"/>
            <a:ext cx="822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78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3076" name="Picture 3" descr="purple honeycomb 1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52388" y="-47625"/>
            <a:ext cx="9271001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18934C68-963C-40B4-99C0-6C34A2E74CDB}" type="slidenum">
              <a:rPr lang="en-GB" sz="700" b="1" smtClean="0">
                <a:solidFill>
                  <a:srgbClr val="FFFFFF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7288"/>
            <a:ext cx="822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78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58738" y="-47625"/>
            <a:ext cx="9271001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99D1B6F-D9C0-421C-8BA0-5216153358E8}" type="slidenum">
              <a:rPr lang="en-GB" sz="700" b="1" smtClean="0">
                <a:solidFill>
                  <a:srgbClr val="FFFFFF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7288"/>
            <a:ext cx="822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78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44450" y="-33338"/>
            <a:ext cx="9271000" cy="69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82217C9A-6E2A-4CED-BEF0-10BEC1BE8DE1}" type="slidenum">
              <a:rPr lang="en-GB" sz="700" b="1" smtClean="0">
                <a:solidFill>
                  <a:srgbClr val="FFFFFF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1" r:id="rId12"/>
    <p:sldLayoutId id="214748434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7288"/>
            <a:ext cx="822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78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3813" y="-23813"/>
            <a:ext cx="9271001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BB95DE3E-9DA0-467B-B4EB-2C998CE9498C}" type="slidenum">
              <a:rPr lang="en-GB" sz="700" b="1" smtClean="0">
                <a:solidFill>
                  <a:srgbClr val="FFFFFF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350" r:id="rId12"/>
    <p:sldLayoutId id="214748435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7288"/>
            <a:ext cx="822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78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3813" y="-23813"/>
            <a:ext cx="9271001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F36A6A91-87EE-4A65-95BC-81D9EAA94555}" type="slidenum">
              <a:rPr lang="en-GB" sz="700" b="1" smtClean="0">
                <a:solidFill>
                  <a:srgbClr val="FFFFFF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59" r:id="rId12"/>
    <p:sldLayoutId id="214748436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png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jpe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pn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png"/><Relationship Id="rId10" Type="http://schemas.openxmlformats.org/officeDocument/2006/relationships/image" Target="../media/image28.jpeg"/><Relationship Id="rId19" Type="http://schemas.openxmlformats.org/officeDocument/2006/relationships/image" Target="../media/image37.jp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cqf.org.uk/videos/scqf-bam-nuttal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cqf.org.uk/videos/scottish-federation-of-meat-traders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png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4.jpe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pn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png"/><Relationship Id="rId10" Type="http://schemas.openxmlformats.org/officeDocument/2006/relationships/image" Target="../media/image28.jpeg"/><Relationship Id="rId19" Type="http://schemas.openxmlformats.org/officeDocument/2006/relationships/image" Target="../media/image37.jp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vana.aleksic@britishcouncil.r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stephan@onethousandvolt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96125" y="3875309"/>
            <a:ext cx="6400800" cy="2526579"/>
          </a:xfrm>
          <a:extLst>
            <a:ext uri="{FAA26D3D-D897-4be2-8F04-BA451C77F1D7}"/>
          </a:extLst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mk-MK" sz="3700" b="1" dirty="0" smtClean="0">
                <a:solidFill>
                  <a:schemeClr val="tx1"/>
                </a:solidFill>
                <a:ea typeface="+mn-ea"/>
              </a:rPr>
              <a:t>Партнери за промена</a:t>
            </a:r>
            <a:endParaRPr lang="en-US" sz="3700" b="1" dirty="0" smtClean="0">
              <a:solidFill>
                <a:schemeClr val="tx1"/>
              </a:solidFill>
              <a:ea typeface="+mn-ea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mk-MK" sz="3700" b="1" dirty="0" smtClean="0">
                <a:solidFill>
                  <a:srgbClr val="C00000"/>
                </a:solidFill>
                <a:ea typeface="+mn-ea"/>
              </a:rPr>
              <a:t>Секторски совети за вештини </a:t>
            </a:r>
            <a:r>
              <a:rPr lang="mk-MK" sz="3700" b="1" dirty="0" smtClean="0">
                <a:solidFill>
                  <a:srgbClr val="C00000"/>
                </a:solidFill>
                <a:ea typeface="+mn-ea"/>
              </a:rPr>
              <a:t>и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mk-MK" sz="3700" b="1" dirty="0" smtClean="0">
                <a:solidFill>
                  <a:srgbClr val="C00000"/>
                </a:solidFill>
                <a:ea typeface="+mn-ea"/>
              </a:rPr>
              <a:t>в</a:t>
            </a:r>
            <a:r>
              <a:rPr lang="mk-MK" sz="3700" b="1" dirty="0" smtClean="0">
                <a:solidFill>
                  <a:srgbClr val="C00000"/>
                </a:solidFill>
                <a:ea typeface="+mn-ea"/>
              </a:rPr>
              <a:t>ештини </a:t>
            </a:r>
            <a:r>
              <a:rPr lang="mk-MK" sz="3700" b="1" dirty="0" smtClean="0">
                <a:solidFill>
                  <a:srgbClr val="C00000"/>
                </a:solidFill>
                <a:ea typeface="+mn-ea"/>
              </a:rPr>
              <a:t>од светска класа </a:t>
            </a:r>
            <a:r>
              <a:rPr lang="mk-MK" sz="3700" b="1" dirty="0" smtClean="0">
                <a:solidFill>
                  <a:srgbClr val="C00000"/>
                </a:solidFill>
                <a:ea typeface="+mn-ea"/>
              </a:rPr>
              <a:t>во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mk-MK" sz="3700" b="1" dirty="0" smtClean="0">
                <a:solidFill>
                  <a:srgbClr val="C00000"/>
                </a:solidFill>
                <a:ea typeface="+mn-ea"/>
              </a:rPr>
              <a:t>Велика Британија</a:t>
            </a:r>
            <a:r>
              <a:rPr lang="en-US" sz="3700" b="1" dirty="0" smtClean="0">
                <a:solidFill>
                  <a:srgbClr val="C00000"/>
                </a:solidFill>
                <a:ea typeface="+mn-ea"/>
              </a:rPr>
              <a:t> </a:t>
            </a:r>
            <a:endParaRPr lang="en-US" sz="3700" b="1" dirty="0" smtClean="0">
              <a:solidFill>
                <a:srgbClr val="C00000"/>
              </a:solidFill>
              <a:ea typeface="+mn-e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rgbClr val="C00000"/>
              </a:solidFill>
              <a:ea typeface="+mn-e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Конференција за Македонската рамка за квалификации</a:t>
            </a:r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/>
            </a:r>
            <a:b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</a:br>
            <a:r>
              <a:rPr lang="mk-MK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Можности и предизвици за работодавачите и другите чинители во развојот на МРК и нејзиното референцирање со ЕРК</a:t>
            </a:r>
            <a:endParaRPr lang="en-US" sz="2200" b="1" dirty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k-MK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18 март 2015, Стопанска комора на Македонија, Скопје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</p:txBody>
      </p:sp>
      <p:sp>
        <p:nvSpPr>
          <p:cNvPr id="54275" name="TextBox 12"/>
          <p:cNvSpPr txBox="1">
            <a:spLocks noChangeArrowheads="1"/>
          </p:cNvSpPr>
          <p:nvPr/>
        </p:nvSpPr>
        <p:spPr bwMode="auto">
          <a:xfrm>
            <a:off x="7230486" y="6342063"/>
            <a:ext cx="29956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GB" sz="1100" b="1" dirty="0">
                <a:latin typeface="Arial" charset="0"/>
              </a:rPr>
              <a:t>www.britishcouncil.org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9"/>
          <p:cNvSpPr txBox="1">
            <a:spLocks noChangeArrowheads="1"/>
          </p:cNvSpPr>
          <p:nvPr/>
        </p:nvSpPr>
        <p:spPr bwMode="auto">
          <a:xfrm>
            <a:off x="430811" y="258855"/>
            <a:ext cx="6307176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mk-MK" sz="3000" b="1" dirty="0" smtClean="0">
                <a:solidFill>
                  <a:schemeClr val="bg1"/>
                </a:solidFill>
                <a:latin typeface="Calibri" pitchFamily="34" charset="0"/>
              </a:rPr>
              <a:t>Секторски совети за вештини во ВБ</a:t>
            </a:r>
            <a:endParaRPr lang="en-US" sz="3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2312377" y="3699276"/>
            <a:ext cx="1263162" cy="37742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pic>
        <p:nvPicPr>
          <p:cNvPr id="7173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41" y="1787131"/>
            <a:ext cx="997926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S:\THE ALLIANCE - NEW S DRIVE (use this one to file)\Communications and Marketing\Logo\Alliance Master Logos\Sector Skills logos\ENGLISH\RGB Jpegs English\Cogent logo 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4" y="3025985"/>
            <a:ext cx="16764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S:\THE ALLIANCE - NEW S DRIVE (use this one to file)\Communications and Marketing\Logo\Alliance Master Logos\Sector Skills logos\ENGLISH\RGB Jpegs English\ConstructionSkills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59" y="4496753"/>
            <a:ext cx="1638300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 descr="S:\THE ALLIANCE - NEW S DRIVE (use this one to file)\Communications and Marketing\Logo\Alliance Master Logos\Sector Skills logos\ENGLISH\RGB Jpegs English\creative cultural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82" y="5338871"/>
            <a:ext cx="930519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3" descr="S:\THE ALLIANCE - NEW S DRIVE (use this one to file)\Communications and Marketing\Logo\Alliance Master Logos\Sector Skills logos\ENGLISH\RGB Jpegs English\Energy &amp; Utility Skills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6" y="5465038"/>
            <a:ext cx="1737946" cy="3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4" descr="S:\THE ALLIANCE - NEW S DRIVE (use this one to file)\Communications and Marketing\Logo\Alliance Master Logos\Sector Skills logos\ENGLISH\RGB Jpegs English\e-skillsUK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62" y="4410671"/>
            <a:ext cx="1261696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7" descr="S:\THE ALLIANCE - NEW S DRIVE (use this one to file)\Communications and Marketing\Logo\Alliance Master Logos\Sector Skills logos\ENGLISH\RGB Jpegs English\IMI 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4" y="4701693"/>
            <a:ext cx="1538654" cy="35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9" descr="S:\THE ALLIANCE - NEW S DRIVE (use this one to file)\Communications and Marketing\Logo\Alliance Master Logos\Sector Skills logos\ENGLISH\RGB Jpegs English\Lantra logo NE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69" y="3237321"/>
            <a:ext cx="1129812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1" descr="S:\THE ALLIANCE - NEW S DRIVE (use this one to file)\Communications and Marketing\Logo\Alliance Master Logos\Sector Skills logos\ENGLISH\RGB Jpegs English\People 1st 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7" y="1816892"/>
            <a:ext cx="1100504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3" descr="S:\THE ALLIANCE - NEW S DRIVE (use this one to file)\Communications and Marketing\Logo\Alliance Master Logos\Sector Skills logos\ENGLISH\RGB Jpegs English\Semta 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14" y="3284896"/>
            <a:ext cx="1396511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4" descr="S:\THE ALLIANCE - NEW S DRIVE (use this one to file)\Communications and Marketing\Logo\Alliance Master Logos\Sector Skills logos\ENGLISH\RGB Jpegs English\Skills Active 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82" y="5272696"/>
            <a:ext cx="117670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5" descr="S:\THE ALLIANCE - NEW S DRIVE (use this one to file)\Communications and Marketing\Logo\Alliance Master Logos\Sector Skills logos\ENGLISH\RGB Jpegs English\Skills for car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92" y="1790698"/>
            <a:ext cx="2327031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8" descr="S:\THE ALLIANCE - NEW S DRIVE (use this one to file)\Communications and Marketing\Logo\Alliance Master Logos\Sector Skills logos\ENGLISH\RGB Jpegs English\Skills for Health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29" y="4229170"/>
            <a:ext cx="731227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9" descr="S:\THE ALLIANCE - NEW S DRIVE (use this one to file)\Communications and Marketing\Logo\Alliance Master Logos\Sector Skills logos\ENGLISH\RGB Jpegs English\Skills for Justic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3705151"/>
            <a:ext cx="1396512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" y="1581429"/>
            <a:ext cx="1625307" cy="555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41" y="5400726"/>
            <a:ext cx="1608992" cy="4013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31" y="206463"/>
            <a:ext cx="2297955" cy="572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16187" y="2264417"/>
            <a:ext cx="18288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68692" y="2324440"/>
            <a:ext cx="2066925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47450" y="2362540"/>
            <a:ext cx="1952625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198" y="2312051"/>
            <a:ext cx="2000250" cy="55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0671" y="3756126"/>
            <a:ext cx="1257300" cy="61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91902" y="3636494"/>
            <a:ext cx="1543050" cy="657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740037" y="2934040"/>
            <a:ext cx="1504950" cy="466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69921" y="6187835"/>
            <a:ext cx="5774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k-MK" sz="1400" dirty="0" smtClean="0">
                <a:latin typeface="Arial"/>
                <a:cs typeface="Arial"/>
              </a:rPr>
              <a:t>Извор</a:t>
            </a:r>
            <a:r>
              <a:rPr lang="en-US" sz="1400" dirty="0" smtClean="0">
                <a:latin typeface="Arial"/>
                <a:cs typeface="Arial"/>
              </a:rPr>
              <a:t>: http</a:t>
            </a:r>
            <a:r>
              <a:rPr lang="en-US" sz="1400" dirty="0">
                <a:latin typeface="Arial"/>
                <a:cs typeface="Arial"/>
              </a:rPr>
              <a:t>://fisss.org/sector-skills-council-body/directory-of-sscs/</a:t>
            </a:r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8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713474"/>
            <a:ext cx="5979887" cy="632725"/>
          </a:xfrm>
        </p:spPr>
        <p:txBody>
          <a:bodyPr/>
          <a:lstStyle/>
          <a:p>
            <a:r>
              <a:rPr lang="mk-MK" dirty="0" smtClean="0">
                <a:solidFill>
                  <a:srgbClr val="FF0000"/>
                </a:solidFill>
              </a:rPr>
              <a:t>Зошто секторски совети за вештини?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688276"/>
            <a:ext cx="8229600" cy="4394514"/>
          </a:xfrm>
        </p:spPr>
        <p:txBody>
          <a:bodyPr>
            <a:normAutofit/>
          </a:bodyPr>
          <a:lstStyle/>
          <a:p>
            <a:r>
              <a:rPr lang="mk-MK" dirty="0" smtClean="0"/>
              <a:t>За да преземат одговорност за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mk-MK" dirty="0" smtClean="0"/>
              <a:t>Влијанието врз побарувачката и понудата на обука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mk-MK" dirty="0" smtClean="0"/>
              <a:t>Зголемување на ангажманот и инвестициите на работодавачите во обуката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mk-MK" dirty="0" smtClean="0"/>
              <a:t>Зголемување на учењето на работа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mk-MK" dirty="0" smtClean="0"/>
              <a:t>Реформирање и одобрување на квалификации за работодавачи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mk-MK" dirty="0" smtClean="0"/>
              <a:t>Одобрување финансии за стручни квалификации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5119"/>
            <a:ext cx="5979887" cy="632010"/>
          </a:xfrm>
        </p:spPr>
        <p:txBody>
          <a:bodyPr/>
          <a:lstStyle/>
          <a:p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Секторски совети за вештини - денес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07776"/>
            <a:ext cx="8229600" cy="48856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k-MK" dirty="0" smtClean="0">
                <a:latin typeface="Gill Sans MT" panose="020B0502020104020203" pitchFamily="34" charset="0"/>
              </a:rPr>
              <a:t>Воведени од 2002; добротворни организации или социјални претпријатија</a:t>
            </a:r>
            <a:endParaRPr lang="en-GB" dirty="0">
              <a:latin typeface="Gill Sans MT" panose="020B05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k-MK" dirty="0" smtClean="0">
                <a:latin typeface="Gill Sans MT" panose="020B0502020104020203" pitchFamily="34" charset="0"/>
              </a:rPr>
              <a:t>Во сопственост на работодавачите и управувани од работодавачи</a:t>
            </a:r>
            <a:r>
              <a:rPr lang="en-GB" dirty="0" smtClean="0">
                <a:latin typeface="Gill Sans MT" panose="020B0502020104020203" pitchFamily="34" charset="0"/>
              </a:rPr>
              <a:t> </a:t>
            </a:r>
            <a:endParaRPr lang="en-GB" dirty="0">
              <a:latin typeface="Gill Sans MT" panose="020B05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k-MK" dirty="0" smtClean="0">
                <a:latin typeface="Gill Sans MT" panose="020B0502020104020203" pitchFamily="34" charset="0"/>
              </a:rPr>
              <a:t>Лиценцирани од Владата, но не се финансирани од Владата</a:t>
            </a:r>
            <a:endParaRPr lang="en-GB" dirty="0">
              <a:latin typeface="Gill Sans MT" panose="020B05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18 </a:t>
            </a:r>
            <a:r>
              <a:rPr lang="mk-MK" dirty="0" smtClean="0">
                <a:latin typeface="Gill Sans MT" panose="020B0502020104020203" pitchFamily="34" charset="0"/>
              </a:rPr>
              <a:t>ССВ и поврзани организации вршат анализа и развивање на вештините на работната сила</a:t>
            </a:r>
            <a:endParaRPr lang="en-GB" dirty="0">
              <a:latin typeface="Gill Sans MT" panose="020B05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k-MK" dirty="0" smtClean="0">
                <a:latin typeface="Gill Sans MT" panose="020B0502020104020203" pitchFamily="34" charset="0"/>
              </a:rPr>
              <a:t>Одговорни за Националните стандарди за занимања</a:t>
            </a:r>
            <a:endParaRPr lang="en-GB" dirty="0">
              <a:latin typeface="Gill Sans MT" panose="020B05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k-MK" dirty="0" smtClean="0">
                <a:latin typeface="Gill Sans MT" panose="020B0502020104020203" pitchFamily="34" charset="0"/>
              </a:rPr>
              <a:t>Одговорни за Рамките за стажирање</a:t>
            </a:r>
            <a:endParaRPr lang="en-GB" dirty="0">
              <a:latin typeface="Gill Sans MT" panose="020B05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k-MK" dirty="0" smtClean="0">
                <a:latin typeface="Gill Sans MT" panose="020B0502020104020203" pitchFamily="34" charset="0"/>
              </a:rPr>
              <a:t>Претставувани од Федерацијата за вештини и стандарди во индустрискиот сектор</a:t>
            </a:r>
            <a:endParaRPr lang="en-GB" dirty="0">
              <a:latin typeface="Gill Sans MT" panose="020B05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k-MK" dirty="0" smtClean="0">
                <a:latin typeface="Gill Sans MT" panose="020B0502020104020203" pitchFamily="34" charset="0"/>
              </a:rPr>
              <a:t>Работат со Комисијата за вработување и вештини на ВБ</a:t>
            </a:r>
            <a:endParaRPr lang="en-GB" dirty="0">
              <a:latin typeface="Gill Sans MT" panose="020B05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E5943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806824"/>
            <a:ext cx="5979887" cy="855737"/>
          </a:xfrm>
        </p:spPr>
        <p:txBody>
          <a:bodyPr/>
          <a:lstStyle/>
          <a:p>
            <a:r>
              <a:rPr lang="mk-MK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Секторски совети за вештини - членови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941342"/>
            <a:ext cx="8229600" cy="29399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Големи работодавачи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Мали и средни работодавачи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Професионални тела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k-MK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Трговски здруженија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Синдикати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lvl="2">
              <a:spcAft>
                <a:spcPts val="0"/>
              </a:spcAft>
              <a:buClr>
                <a:schemeClr val="folHlink"/>
              </a:buClr>
              <a:buNone/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</a:pPr>
            <a:endParaRPr lang="en-GB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ct val="50000"/>
              </a:spcAft>
              <a:buClr>
                <a:schemeClr val="folHlink"/>
              </a:buClr>
              <a:buFontTx/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1695" y="3953438"/>
            <a:ext cx="4397188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mk-MK" sz="3200" b="1" dirty="0" smtClean="0">
                <a:solidFill>
                  <a:schemeClr val="bg1"/>
                </a:solidFill>
                <a:latin typeface="Arial"/>
                <a:cs typeface="Arial"/>
              </a:rPr>
              <a:t>ИНДУСТРИСКА</a:t>
            </a:r>
          </a:p>
          <a:p>
            <a:pPr algn="ctr"/>
            <a:r>
              <a:rPr lang="mk-MK" sz="3200" b="1" dirty="0" smtClean="0">
                <a:solidFill>
                  <a:schemeClr val="bg1"/>
                </a:solidFill>
                <a:latin typeface="Arial"/>
                <a:cs typeface="Arial"/>
              </a:rPr>
              <a:t>СОПСТВЕНОСТ</a:t>
            </a:r>
            <a:endParaRPr lang="en-US" sz="1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03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4560"/>
            <a:ext cx="8229600" cy="520700"/>
          </a:xfrm>
        </p:spPr>
        <p:txBody>
          <a:bodyPr/>
          <a:lstStyle/>
          <a:p>
            <a:r>
              <a:rPr lang="en-GB" dirty="0" smtClean="0"/>
              <a:t>1998 – </a:t>
            </a:r>
            <a:r>
              <a:rPr lang="mk-MK" dirty="0" smtClean="0"/>
              <a:t>до денес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257175" indent="-257175">
              <a:spcBef>
                <a:spcPts val="450"/>
              </a:spcBef>
              <a:spcAft>
                <a:spcPts val="450"/>
              </a:spcAft>
            </a:pPr>
            <a:r>
              <a:rPr lang="mk-MK" sz="1800" b="1" dirty="0" smtClean="0">
                <a:solidFill>
                  <a:schemeClr val="accent6">
                    <a:lumMod val="75000"/>
                  </a:schemeClr>
                </a:solidFill>
              </a:rPr>
              <a:t>НОО воведени од 1998</a:t>
            </a:r>
            <a:endParaRPr lang="en-GB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mk-MK" sz="1800" b="1" dirty="0" smtClean="0"/>
              <a:t>Во сопственост на работодавачи, но одобрени од владата со суштински финансии</a:t>
            </a:r>
            <a:endParaRPr lang="en-GB" sz="1800" b="1" dirty="0"/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800" b="1" dirty="0"/>
              <a:t>72 </a:t>
            </a:r>
            <a:r>
              <a:rPr lang="mk-MK" sz="1800" b="1" dirty="0" smtClean="0"/>
              <a:t>НОО</a:t>
            </a:r>
            <a:endParaRPr lang="en-GB" sz="1800" b="1" dirty="0"/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mk-MK" sz="1800" b="1" dirty="0" smtClean="0"/>
              <a:t>Одговорни за Националните стандарди за занимања</a:t>
            </a:r>
            <a:endParaRPr lang="en-GB" sz="1800" b="1" dirty="0"/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mk-MK" sz="1800" b="1" dirty="0" smtClean="0"/>
              <a:t>Одговорни за Рамките за основно и современо стажирање</a:t>
            </a:r>
            <a:endParaRPr lang="en-GB" sz="1800" b="1" dirty="0"/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mk-MK" sz="1800" b="1" dirty="0" smtClean="0"/>
              <a:t>Фокус на информации од пазарот на трудот што водат кон јасни стратегии за вештини за секоја индустрија</a:t>
            </a:r>
            <a:endParaRPr lang="en-GB" sz="1800" b="1" dirty="0"/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mk-MK" sz="1800" b="1" dirty="0" smtClean="0"/>
              <a:t>Сплотени се под Националниот совет за НОО</a:t>
            </a:r>
            <a:endParaRPr lang="en-GB" sz="1800" b="1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57175" indent="-257175">
              <a:spcBef>
                <a:spcPts val="450"/>
              </a:spcBef>
              <a:spcAft>
                <a:spcPts val="450"/>
              </a:spcAft>
            </a:pPr>
            <a:r>
              <a:rPr lang="mk-MK" sz="1900" b="1" dirty="0" smtClean="0">
                <a:solidFill>
                  <a:schemeClr val="accent6">
                    <a:lumMod val="75000"/>
                  </a:schemeClr>
                </a:solidFill>
              </a:rPr>
              <a:t>ССВ воведени од 2002</a:t>
            </a:r>
            <a:endParaRPr lang="en-GB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mk-MK" sz="1900" b="1" dirty="0" smtClean="0"/>
              <a:t>Во сопственост на работодавачи, но лиценцирани од владата</a:t>
            </a:r>
            <a:r>
              <a:rPr lang="en-GB" sz="1900" b="1" dirty="0" smtClean="0"/>
              <a:t> </a:t>
            </a:r>
            <a:endParaRPr lang="en-GB" sz="1900" b="1" dirty="0"/>
          </a:p>
          <a:p>
            <a:pPr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900" b="1" dirty="0"/>
              <a:t>16 </a:t>
            </a:r>
            <a:r>
              <a:rPr lang="mk-MK" sz="1900" b="1" dirty="0" smtClean="0"/>
              <a:t>ССВ и неколку поврзани организации што вршат слична работа</a:t>
            </a:r>
            <a:endParaRPr lang="en-GB" sz="1900" b="1" dirty="0"/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mk-MK" sz="2000" b="1" dirty="0"/>
              <a:t>Одговорни за Националните стандарди за занимања</a:t>
            </a:r>
            <a:endParaRPr lang="en-GB" sz="2000" b="1" dirty="0"/>
          </a:p>
          <a:p>
            <a:pPr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mk-MK" sz="1900" b="1" dirty="0" smtClean="0"/>
              <a:t>Одговорни за Рамките за стажирање</a:t>
            </a:r>
            <a:endParaRPr lang="en-GB" sz="1900" b="1" dirty="0"/>
          </a:p>
          <a:p>
            <a:pPr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mk-MK" sz="1900" b="1" u="sng" dirty="0" smtClean="0"/>
              <a:t>На почетокот достапни се неопходните финансии за поддршка на работата</a:t>
            </a:r>
            <a:endParaRPr lang="en-GB" sz="1900" b="1" u="sng" dirty="0" smtClean="0"/>
          </a:p>
          <a:p>
            <a:pPr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mk-MK" sz="1900" b="1" u="sng" dirty="0" smtClean="0"/>
              <a:t>Финансии за проекти се достапни преку УКЦЕС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30729"/>
            <a:ext cx="5979887" cy="63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mk-MK" sz="2000" dirty="0" smtClean="0">
                <a:solidFill>
                  <a:schemeClr val="accent6">
                    <a:lumMod val="75000"/>
                  </a:schemeClr>
                </a:solidFill>
              </a:rPr>
              <a:t>Секторски совети за вештини -историја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51" y="6250400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400" dirty="0" smtClean="0">
                <a:latin typeface="Arial"/>
                <a:cs typeface="Arial"/>
              </a:rPr>
              <a:t>Извор</a:t>
            </a:r>
            <a:r>
              <a:rPr lang="en-US" sz="1400" dirty="0" smtClean="0">
                <a:latin typeface="Arial"/>
                <a:cs typeface="Arial"/>
              </a:rPr>
              <a:t>: Kate Tetley,  People 1st</a:t>
            </a:r>
          </a:p>
        </p:txBody>
      </p:sp>
    </p:spTree>
    <p:extLst>
      <p:ext uri="{BB962C8B-B14F-4D97-AF65-F5344CB8AC3E}">
        <p14:creationId xmlns:p14="http://schemas.microsoft.com/office/powerpoint/2010/main" val="26307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27635"/>
            <a:ext cx="5979887" cy="795116"/>
          </a:xfrm>
        </p:spPr>
        <p:txBody>
          <a:bodyPr/>
          <a:lstStyle/>
          <a:p>
            <a:r>
              <a:rPr lang="mk-MK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Финансирање на Секторските совети за вештини</a:t>
            </a:r>
            <a:endParaRPr lang="en-GB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58357"/>
            <a:ext cx="8229600" cy="5070678"/>
          </a:xfrm>
        </p:spPr>
        <p:txBody>
          <a:bodyPr>
            <a:normAutofit lnSpcReduction="10000"/>
          </a:bodyPr>
          <a:lstStyle/>
          <a:p>
            <a:r>
              <a:rPr lang="mk-MK" sz="2400" dirty="0" smtClean="0">
                <a:latin typeface="+mn-lt"/>
              </a:rPr>
              <a:t>До 2012 година</a:t>
            </a:r>
            <a:r>
              <a:rPr lang="en-GB" sz="2400" dirty="0" smtClean="0"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mk-MK" sz="2400" dirty="0" smtClean="0">
                <a:latin typeface="+mn-lt"/>
              </a:rPr>
              <a:t>Опсежен систем на финансирање со дотации од владата</a:t>
            </a:r>
            <a:endParaRPr lang="en-GB" sz="2400" dirty="0">
              <a:latin typeface="+mn-lt"/>
            </a:endParaRPr>
          </a:p>
          <a:p>
            <a:endParaRPr lang="en-GB" sz="1800" dirty="0" smtClean="0">
              <a:latin typeface="+mn-lt"/>
            </a:endParaRPr>
          </a:p>
          <a:p>
            <a:r>
              <a:rPr lang="mk-MK" sz="2400" dirty="0" smtClean="0">
                <a:latin typeface="+mn-lt"/>
              </a:rPr>
              <a:t>Од 2012 година</a:t>
            </a:r>
            <a:r>
              <a:rPr lang="en-GB" sz="2400" dirty="0" smtClean="0">
                <a:latin typeface="+mn-lt"/>
              </a:rPr>
              <a:t> – </a:t>
            </a:r>
          </a:p>
          <a:p>
            <a:pPr>
              <a:buFont typeface="Arial" pitchFamily="34" charset="0"/>
              <a:buChar char="•"/>
            </a:pPr>
            <a:r>
              <a:rPr lang="mk-MK" sz="2400" dirty="0" smtClean="0">
                <a:latin typeface="+mn-lt"/>
              </a:rPr>
              <a:t>Нудат услуги на владата</a:t>
            </a:r>
            <a:endParaRPr lang="en-GB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mk-MK" sz="2400" dirty="0" smtClean="0">
                <a:latin typeface="+mn-lt"/>
              </a:rPr>
              <a:t>Нудат производи и услуги на индустријата</a:t>
            </a:r>
            <a:endParaRPr lang="en-GB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mk-MK" sz="2400" dirty="0" smtClean="0">
                <a:latin typeface="+mn-lt"/>
              </a:rPr>
              <a:t>Олеснуваат нови индустриски партнерства</a:t>
            </a:r>
            <a:endParaRPr lang="en-GB" sz="2400" dirty="0" smtClean="0">
              <a:latin typeface="+mn-lt"/>
            </a:endParaRPr>
          </a:p>
          <a:p>
            <a:endParaRPr lang="en-GB" dirty="0" smtClean="0"/>
          </a:p>
          <a:p>
            <a:r>
              <a:rPr lang="mk-MK" sz="2400" dirty="0" smtClean="0">
                <a:latin typeface="+mn-lt"/>
              </a:rPr>
              <a:t>Главни точки</a:t>
            </a:r>
            <a:r>
              <a:rPr lang="en-GB" sz="2400" dirty="0" smtClean="0">
                <a:latin typeface="+mn-lt"/>
              </a:rPr>
              <a:t>:</a:t>
            </a:r>
            <a:endParaRPr lang="en-GB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mk-MK" sz="2400" dirty="0" smtClean="0">
                <a:latin typeface="+mn-lt"/>
              </a:rPr>
              <a:t>Членарина плаќаат само фирмите што тоа можат да си го дозволат</a:t>
            </a:r>
            <a:endParaRPr lang="en-GB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mk-MK" sz="2400" dirty="0" smtClean="0">
                <a:latin typeface="+mn-lt"/>
              </a:rPr>
              <a:t>Меѓутоа, ССВ обезбедуваат услуги и совети за сите фирми од еден сектор (пристап ширум целиот сектор)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81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13474"/>
            <a:ext cx="5979887" cy="632725"/>
          </a:xfrm>
        </p:spPr>
        <p:txBody>
          <a:bodyPr/>
          <a:lstStyle/>
          <a:p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Влијание и резултати на ССВ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92624"/>
            <a:ext cx="8229600" cy="5100805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en-GB" sz="2400" dirty="0" smtClean="0"/>
              <a:t>550</a:t>
            </a:r>
            <a:r>
              <a:rPr lang="mk-MK" sz="2400" dirty="0" smtClean="0"/>
              <a:t>.</a:t>
            </a:r>
            <a:r>
              <a:rPr lang="en-GB" sz="2400" dirty="0" smtClean="0"/>
              <a:t>000 </a:t>
            </a:r>
            <a:r>
              <a:rPr lang="mk-MK" sz="2400" dirty="0" smtClean="0"/>
              <a:t>бизниси соработувале со ССВ</a:t>
            </a:r>
            <a:endParaRPr lang="en-GB" sz="2400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mk-MK" sz="2400" dirty="0" smtClean="0"/>
              <a:t>Дополнителни </a:t>
            </a:r>
            <a:r>
              <a:rPr lang="en-GB" sz="2400" dirty="0" smtClean="0"/>
              <a:t>52</a:t>
            </a:r>
            <a:r>
              <a:rPr lang="mk-MK" sz="2400" dirty="0" smtClean="0"/>
              <a:t>м фунти инвестирани во вештини</a:t>
            </a:r>
            <a:endParaRPr lang="en-GB" sz="2400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mk-MK" sz="2400" dirty="0" smtClean="0"/>
              <a:t>Подобрена испорака на обука</a:t>
            </a:r>
            <a:endParaRPr lang="en-GB" sz="2400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mk-MK" sz="2400" dirty="0" smtClean="0"/>
              <a:t>Намалување на невработеноста кај младите, жените и етничките групи што се обучуваат</a:t>
            </a:r>
            <a:endParaRPr lang="en-GB" sz="2400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mk-MK" sz="2400" dirty="0" smtClean="0"/>
              <a:t>Обезбедување на квалитетен совет за кариера</a:t>
            </a:r>
            <a:endParaRPr lang="en-GB" sz="2400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mk-MK" sz="2400" dirty="0" smtClean="0"/>
              <a:t>Заштеда на пари за работадавачите</a:t>
            </a:r>
            <a:endParaRPr lang="en-GB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38751" y="6250400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400" dirty="0" smtClean="0">
                <a:latin typeface="Arial"/>
                <a:cs typeface="Arial"/>
              </a:rPr>
              <a:t>Извор:</a:t>
            </a:r>
            <a:r>
              <a:rPr lang="en-US" sz="1400" dirty="0" smtClean="0">
                <a:latin typeface="Arial"/>
                <a:cs typeface="Arial"/>
              </a:rPr>
              <a:t> Kate Tetley,  People 1st</a:t>
            </a:r>
          </a:p>
        </p:txBody>
      </p:sp>
    </p:spTree>
    <p:extLst>
      <p:ext uri="{BB962C8B-B14F-4D97-AF65-F5344CB8AC3E}">
        <p14:creationId xmlns:p14="http://schemas.microsoft.com/office/powerpoint/2010/main" val="41383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7999" y="713474"/>
            <a:ext cx="6511366" cy="632725"/>
          </a:xfrm>
        </p:spPr>
        <p:txBody>
          <a:bodyPr lIns="0" tIns="0" rIns="0" bIns="0"/>
          <a:lstStyle/>
          <a:p>
            <a:r>
              <a:rPr lang="mk-MK" b="1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Како Секторските совети за вештини им помагаат на работодавачите – што ги задржува?</a:t>
            </a:r>
            <a:endParaRPr lang="en-GB" b="1" dirty="0">
              <a:solidFill>
                <a:schemeClr val="bg1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680882"/>
            <a:ext cx="8229600" cy="4697394"/>
          </a:xfrm>
        </p:spPr>
        <p:txBody>
          <a:bodyPr lIns="0" tIns="0" rIns="0" bIns="0">
            <a:normAutofit lnSpcReduction="1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mk-MK" sz="1800" b="1" dirty="0" smtClean="0">
                <a:solidFill>
                  <a:schemeClr val="accent6">
                    <a:lumMod val="75000"/>
                  </a:schemeClr>
                </a:solidFill>
              </a:rPr>
              <a:t>Тие им даваат глас</a:t>
            </a:r>
            <a:r>
              <a:rPr lang="en-GB" sz="1800" b="1" dirty="0" smtClean="0"/>
              <a:t>: </a:t>
            </a:r>
            <a:br>
              <a:rPr lang="en-GB" sz="1800" b="1" dirty="0" smtClean="0"/>
            </a:br>
            <a:r>
              <a:rPr lang="mk-MK" sz="1800" b="1" dirty="0" smtClean="0"/>
              <a:t>Ги искажуваат своите гледишта пред владата и просветните работници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mk-MK" sz="1800" dirty="0" smtClean="0">
                <a:solidFill>
                  <a:schemeClr val="accent6">
                    <a:lumMod val="75000"/>
                  </a:schemeClr>
                </a:solidFill>
              </a:rPr>
              <a:t>Обезбедуваат совет за пристап и користење на финансии</a:t>
            </a:r>
            <a:r>
              <a:rPr lang="en-GB" sz="1800" dirty="0" smtClean="0"/>
              <a:t>: </a:t>
            </a:r>
            <a:br>
              <a:rPr lang="en-GB" sz="1800" dirty="0" smtClean="0"/>
            </a:br>
            <a:r>
              <a:rPr lang="mk-MK" sz="1800" dirty="0" smtClean="0"/>
              <a:t>На пример, не сите работодавачи се членки што плаќаат</a:t>
            </a:r>
            <a:endParaRPr lang="en-GB" sz="1800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mk-MK" sz="1800" dirty="0" smtClean="0">
                <a:solidFill>
                  <a:schemeClr val="accent6">
                    <a:lumMod val="75000"/>
                  </a:schemeClr>
                </a:solidFill>
              </a:rPr>
              <a:t>Ги одредуваат стандардите за занимања</a:t>
            </a:r>
            <a:r>
              <a:rPr lang="en-GB" sz="1800" dirty="0" smtClean="0"/>
              <a:t>: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mk-MK" sz="1800" dirty="0" smtClean="0"/>
              <a:t>Како основа за развој на вистинските квалификации</a:t>
            </a:r>
            <a:endParaRPr lang="en-GB" sz="1800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mk-MK" sz="1800" dirty="0" smtClean="0">
                <a:solidFill>
                  <a:schemeClr val="accent6">
                    <a:lumMod val="75000"/>
                  </a:schemeClr>
                </a:solidFill>
              </a:rPr>
              <a:t>Обезбедуваат информации</a:t>
            </a:r>
            <a:r>
              <a:rPr lang="en-GB" sz="1800" dirty="0" smtClean="0"/>
              <a:t>: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mk-MK" sz="1800" dirty="0" smtClean="0"/>
              <a:t>Истражување за подобро одлучување</a:t>
            </a:r>
            <a:endParaRPr lang="en-GB" sz="1800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mk-MK" sz="1800" dirty="0" smtClean="0">
                <a:solidFill>
                  <a:schemeClr val="accent6">
                    <a:lumMod val="75000"/>
                  </a:schemeClr>
                </a:solidFill>
              </a:rPr>
              <a:t>Обезбедуваат обука</a:t>
            </a:r>
            <a:r>
              <a:rPr lang="en-GB" sz="1800" dirty="0" smtClean="0"/>
              <a:t>: </a:t>
            </a:r>
            <a:br>
              <a:rPr lang="en-GB" sz="1800" dirty="0" smtClean="0"/>
            </a:br>
            <a:r>
              <a:rPr lang="mk-MK" sz="1800" dirty="0" smtClean="0"/>
              <a:t>Дефинирање на курсеви за најдобра пракса и носители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2070846"/>
            <a:ext cx="8229600" cy="4026879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mk-MK" sz="2400" dirty="0" smtClean="0">
                <a:latin typeface="+mn-lt"/>
              </a:rPr>
              <a:t>ССВ им нудат на работодавачите единствен форум каде што можат да ги искажат потребите за вештини и продуктивност во нивниот сектор.</a:t>
            </a:r>
            <a:r>
              <a:rPr lang="en-US" sz="2400" dirty="0" smtClean="0">
                <a:latin typeface="+mn-lt"/>
              </a:rPr>
              <a:t>  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mk-MK" sz="2400" dirty="0" smtClean="0">
                <a:latin typeface="+mn-lt"/>
              </a:rPr>
              <a:t>Преку здружувањето во ССВ работодавачите имаат</a:t>
            </a:r>
            <a:r>
              <a:rPr lang="en-US" sz="2400" dirty="0" smtClean="0">
                <a:latin typeface="+mn-lt"/>
              </a:rPr>
              <a:t>: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400" dirty="0" smtClean="0">
              <a:latin typeface="+mn-lt"/>
            </a:endParaRPr>
          </a:p>
          <a:p>
            <a:pPr marL="914400" lvl="1" indent="-457200" eaLnBrk="1" hangingPunct="1">
              <a:lnSpc>
                <a:spcPct val="90000"/>
              </a:lnSpc>
              <a:spcAft>
                <a:spcPts val="600"/>
              </a:spcAft>
            </a:pPr>
            <a:r>
              <a:rPr lang="mk-MK" sz="2400" dirty="0" smtClean="0">
                <a:latin typeface="+mn-lt"/>
              </a:rPr>
              <a:t>Поголем дијалог со владата и со децентрализираните министерства на администрацијата во цела Велика Британија</a:t>
            </a:r>
            <a:endParaRPr lang="en-US" sz="2400" dirty="0" smtClean="0">
              <a:latin typeface="+mn-lt"/>
            </a:endParaRPr>
          </a:p>
          <a:p>
            <a:pPr marL="914400" lvl="1" indent="-457200" eaLnBrk="1" hangingPunct="1">
              <a:lnSpc>
                <a:spcPct val="90000"/>
              </a:lnSpc>
              <a:spcAft>
                <a:spcPts val="600"/>
              </a:spcAft>
            </a:pPr>
            <a:r>
              <a:rPr lang="mk-MK" sz="2400" dirty="0" smtClean="0">
                <a:latin typeface="+mn-lt"/>
              </a:rPr>
              <a:t>Поголемо влијание врз политиките што ги засегаат вештините и продуктивноста</a:t>
            </a:r>
            <a:endParaRPr lang="en-US" sz="2400" dirty="0" smtClean="0">
              <a:latin typeface="+mn-lt"/>
            </a:endParaRPr>
          </a:p>
          <a:p>
            <a:pPr marL="914400" lvl="1" indent="-457200" eaLnBrk="1" hangingPunct="1">
              <a:lnSpc>
                <a:spcPct val="90000"/>
              </a:lnSpc>
              <a:spcAft>
                <a:spcPts val="600"/>
              </a:spcAft>
            </a:pPr>
            <a:r>
              <a:rPr lang="mk-MK" sz="2400" dirty="0" smtClean="0">
                <a:latin typeface="+mn-lt"/>
              </a:rPr>
              <a:t>Зголемено влијание кај партнерите од образованието и обуката</a:t>
            </a:r>
            <a:endParaRPr lang="en-US" sz="2400" dirty="0" smtClean="0">
              <a:latin typeface="+mn-lt"/>
            </a:endParaRPr>
          </a:p>
          <a:p>
            <a:pPr marL="914400" lvl="1" indent="-457200" eaLnBrk="1" hangingPunct="1">
              <a:lnSpc>
                <a:spcPct val="90000"/>
              </a:lnSpc>
              <a:spcAft>
                <a:spcPts val="600"/>
              </a:spcAft>
            </a:pPr>
            <a:r>
              <a:rPr lang="mk-MK" sz="2400" dirty="0" smtClean="0">
                <a:latin typeface="+mn-lt"/>
              </a:rPr>
              <a:t>Значителни јавни инвестиции</a:t>
            </a:r>
            <a:endParaRPr lang="en-GB" sz="2400" dirty="0" smtClean="0">
              <a:latin typeface="+mn-lt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508000" y="844952"/>
            <a:ext cx="5979887" cy="714094"/>
          </a:xfrm>
        </p:spPr>
        <p:txBody>
          <a:bodyPr/>
          <a:lstStyle/>
          <a:p>
            <a:pPr eaLnBrk="1" hangingPunct="1"/>
            <a:r>
              <a:rPr lang="mk-MK" sz="3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Придобивки за работодавачите</a:t>
            </a:r>
            <a:endParaRPr lang="en-GB" sz="36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96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723900" y="661194"/>
            <a:ext cx="7524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mk-MK" sz="2800" b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Влијание врз образованието и вештините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45256" y="1285844"/>
            <a:ext cx="6465692" cy="3383454"/>
            <a:chOff x="946233" y="1272464"/>
            <a:chExt cx="6465692" cy="3383454"/>
          </a:xfrm>
        </p:grpSpPr>
        <p:sp>
          <p:nvSpPr>
            <p:cNvPr id="9" name="Freeform 8"/>
            <p:cNvSpPr/>
            <p:nvPr/>
          </p:nvSpPr>
          <p:spPr>
            <a:xfrm>
              <a:off x="946233" y="1272464"/>
              <a:ext cx="4012511" cy="3370074"/>
            </a:xfrm>
            <a:custGeom>
              <a:avLst/>
              <a:gdLst>
                <a:gd name="connsiteX0" fmla="*/ 0 w 4012511"/>
                <a:gd name="connsiteY0" fmla="*/ 1685037 h 3370074"/>
                <a:gd name="connsiteX1" fmla="*/ 715948 w 4012511"/>
                <a:gd name="connsiteY1" fmla="*/ 394728 h 3370074"/>
                <a:gd name="connsiteX2" fmla="*/ 2006259 w 4012511"/>
                <a:gd name="connsiteY2" fmla="*/ 3 h 3370074"/>
                <a:gd name="connsiteX3" fmla="*/ 3296569 w 4012511"/>
                <a:gd name="connsiteY3" fmla="*/ 394731 h 3370074"/>
                <a:gd name="connsiteX4" fmla="*/ 4012513 w 4012511"/>
                <a:gd name="connsiteY4" fmla="*/ 1685043 h 3370074"/>
                <a:gd name="connsiteX5" fmla="*/ 3296567 w 4012511"/>
                <a:gd name="connsiteY5" fmla="*/ 2975353 h 3370074"/>
                <a:gd name="connsiteX6" fmla="*/ 2006256 w 4012511"/>
                <a:gd name="connsiteY6" fmla="*/ 3370080 h 3370074"/>
                <a:gd name="connsiteX7" fmla="*/ 715946 w 4012511"/>
                <a:gd name="connsiteY7" fmla="*/ 2975352 h 3370074"/>
                <a:gd name="connsiteX8" fmla="*/ 1 w 4012511"/>
                <a:gd name="connsiteY8" fmla="*/ 1685041 h 3370074"/>
                <a:gd name="connsiteX9" fmla="*/ 0 w 4012511"/>
                <a:gd name="connsiteY9" fmla="*/ 1685037 h 337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2511" h="3370074">
                  <a:moveTo>
                    <a:pt x="0" y="1685037"/>
                  </a:moveTo>
                  <a:cubicBezTo>
                    <a:pt x="1" y="1187226"/>
                    <a:pt x="262083" y="714891"/>
                    <a:pt x="715948" y="394728"/>
                  </a:cubicBezTo>
                  <a:cubicBezTo>
                    <a:pt x="1077378" y="139770"/>
                    <a:pt x="1534262" y="2"/>
                    <a:pt x="2006259" y="3"/>
                  </a:cubicBezTo>
                  <a:cubicBezTo>
                    <a:pt x="2478256" y="3"/>
                    <a:pt x="2935140" y="139772"/>
                    <a:pt x="3296569" y="394731"/>
                  </a:cubicBezTo>
                  <a:cubicBezTo>
                    <a:pt x="3750433" y="714896"/>
                    <a:pt x="4012514" y="1187231"/>
                    <a:pt x="4012513" y="1685043"/>
                  </a:cubicBezTo>
                  <a:cubicBezTo>
                    <a:pt x="4012513" y="2182854"/>
                    <a:pt x="3750431" y="2655189"/>
                    <a:pt x="3296567" y="2975353"/>
                  </a:cubicBezTo>
                  <a:cubicBezTo>
                    <a:pt x="2935138" y="3230311"/>
                    <a:pt x="2478253" y="3370080"/>
                    <a:pt x="2006256" y="3370080"/>
                  </a:cubicBezTo>
                  <a:cubicBezTo>
                    <a:pt x="1534259" y="3370080"/>
                    <a:pt x="1077375" y="3230311"/>
                    <a:pt x="715946" y="2975352"/>
                  </a:cubicBezTo>
                  <a:cubicBezTo>
                    <a:pt x="262081" y="2655187"/>
                    <a:pt x="1" y="2182852"/>
                    <a:pt x="1" y="1685041"/>
                  </a:cubicBezTo>
                  <a:cubicBezTo>
                    <a:pt x="1" y="1685040"/>
                    <a:pt x="0" y="1685038"/>
                    <a:pt x="0" y="168503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60305" tIns="397405" rIns="1138686" bIns="397404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350817" y="1285844"/>
              <a:ext cx="4061108" cy="3370074"/>
            </a:xfrm>
            <a:custGeom>
              <a:avLst/>
              <a:gdLst>
                <a:gd name="connsiteX0" fmla="*/ 0 w 4061108"/>
                <a:gd name="connsiteY0" fmla="*/ 1685037 h 3370074"/>
                <a:gd name="connsiteX1" fmla="*/ 733851 w 4061108"/>
                <a:gd name="connsiteY1" fmla="*/ 388332 h 3370074"/>
                <a:gd name="connsiteX2" fmla="*/ 2030557 w 4061108"/>
                <a:gd name="connsiteY2" fmla="*/ 2 h 3370074"/>
                <a:gd name="connsiteX3" fmla="*/ 3327263 w 4061108"/>
                <a:gd name="connsiteY3" fmla="*/ 388335 h 3370074"/>
                <a:gd name="connsiteX4" fmla="*/ 4061109 w 4061108"/>
                <a:gd name="connsiteY4" fmla="*/ 1685043 h 3370074"/>
                <a:gd name="connsiteX5" fmla="*/ 3327260 w 4061108"/>
                <a:gd name="connsiteY5" fmla="*/ 2981749 h 3370074"/>
                <a:gd name="connsiteX6" fmla="*/ 2030554 w 4061108"/>
                <a:gd name="connsiteY6" fmla="*/ 3370080 h 3370074"/>
                <a:gd name="connsiteX7" fmla="*/ 733848 w 4061108"/>
                <a:gd name="connsiteY7" fmla="*/ 2981748 h 3370074"/>
                <a:gd name="connsiteX8" fmla="*/ 1 w 4061108"/>
                <a:gd name="connsiteY8" fmla="*/ 1685041 h 3370074"/>
                <a:gd name="connsiteX9" fmla="*/ 0 w 4061108"/>
                <a:gd name="connsiteY9" fmla="*/ 1685037 h 337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1108" h="3370074">
                  <a:moveTo>
                    <a:pt x="0" y="1685037"/>
                  </a:moveTo>
                  <a:cubicBezTo>
                    <a:pt x="1" y="1183735"/>
                    <a:pt x="268974" y="708462"/>
                    <a:pt x="733851" y="388332"/>
                  </a:cubicBezTo>
                  <a:cubicBezTo>
                    <a:pt x="1098291" y="137366"/>
                    <a:pt x="1556977" y="2"/>
                    <a:pt x="2030557" y="2"/>
                  </a:cubicBezTo>
                  <a:cubicBezTo>
                    <a:pt x="2504138" y="2"/>
                    <a:pt x="2962823" y="137368"/>
                    <a:pt x="3327263" y="388335"/>
                  </a:cubicBezTo>
                  <a:cubicBezTo>
                    <a:pt x="3792138" y="708466"/>
                    <a:pt x="4061110" y="1183740"/>
                    <a:pt x="4061109" y="1685043"/>
                  </a:cubicBezTo>
                  <a:cubicBezTo>
                    <a:pt x="4061109" y="2186345"/>
                    <a:pt x="3792136" y="2661619"/>
                    <a:pt x="3327260" y="2981749"/>
                  </a:cubicBezTo>
                  <a:cubicBezTo>
                    <a:pt x="2962820" y="3232715"/>
                    <a:pt x="2504134" y="3370080"/>
                    <a:pt x="2030554" y="3370080"/>
                  </a:cubicBezTo>
                  <a:cubicBezTo>
                    <a:pt x="1556973" y="3370080"/>
                    <a:pt x="1098288" y="3232714"/>
                    <a:pt x="733848" y="2981748"/>
                  </a:cubicBezTo>
                  <a:cubicBezTo>
                    <a:pt x="268972" y="2661617"/>
                    <a:pt x="0" y="2186343"/>
                    <a:pt x="1" y="1685041"/>
                  </a:cubicBezTo>
                  <a:cubicBezTo>
                    <a:pt x="1" y="1685040"/>
                    <a:pt x="0" y="1685038"/>
                    <a:pt x="0" y="168503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152476" tIns="397404" rIns="567093" bIns="39740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5844" name="TextBox 11"/>
          <p:cNvSpPr txBox="1">
            <a:spLocks noChangeArrowheads="1"/>
          </p:cNvSpPr>
          <p:nvPr/>
        </p:nvSpPr>
        <p:spPr bwMode="auto">
          <a:xfrm>
            <a:off x="3983757" y="2639219"/>
            <a:ext cx="1071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mk-MK" sz="3200" b="1" dirty="0" smtClean="0">
                <a:solidFill>
                  <a:schemeClr val="bg1">
                    <a:lumMod val="25000"/>
                  </a:schemeClr>
                </a:solidFill>
                <a:ea typeface="ＭＳ Ｐゴシック" charset="-128"/>
              </a:rPr>
              <a:t>ССВ</a:t>
            </a:r>
            <a:endParaRPr lang="en-US" sz="3200" b="1" dirty="0">
              <a:solidFill>
                <a:schemeClr val="bg1">
                  <a:lumMod val="25000"/>
                </a:schemeClr>
              </a:solidFill>
              <a:ea typeface="ＭＳ Ｐゴシック" charset="-128"/>
            </a:endParaRPr>
          </a:p>
        </p:txBody>
      </p:sp>
      <p:sp>
        <p:nvSpPr>
          <p:cNvPr id="35845" name="TextBox 12"/>
          <p:cNvSpPr txBox="1">
            <a:spLocks noChangeArrowheads="1"/>
          </p:cNvSpPr>
          <p:nvPr/>
        </p:nvSpPr>
        <p:spPr bwMode="auto">
          <a:xfrm>
            <a:off x="1436790" y="2695436"/>
            <a:ext cx="2313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mk-MK" sz="2400" b="1" dirty="0" smtClean="0">
                <a:solidFill>
                  <a:schemeClr val="bg1">
                    <a:lumMod val="25000"/>
                  </a:schemeClr>
                </a:solidFill>
                <a:ea typeface="ＭＳ Ｐゴシック" charset="-128"/>
              </a:rPr>
              <a:t>Работодавачи</a:t>
            </a:r>
            <a:endParaRPr lang="en-US" sz="2400" b="1" dirty="0">
              <a:solidFill>
                <a:schemeClr val="bg1">
                  <a:lumMod val="25000"/>
                </a:schemeClr>
              </a:solidFill>
              <a:ea typeface="ＭＳ Ｐゴシック" charset="-128"/>
            </a:endParaRPr>
          </a:p>
        </p:txBody>
      </p:sp>
      <p:sp>
        <p:nvSpPr>
          <p:cNvPr id="35846" name="TextBox 13"/>
          <p:cNvSpPr txBox="1">
            <a:spLocks noChangeArrowheads="1"/>
          </p:cNvSpPr>
          <p:nvPr/>
        </p:nvSpPr>
        <p:spPr bwMode="auto">
          <a:xfrm>
            <a:off x="5578824" y="2384096"/>
            <a:ext cx="19857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mk-MK" sz="2400" b="1" dirty="0" smtClean="0">
                <a:solidFill>
                  <a:schemeClr val="bg1">
                    <a:lumMod val="25000"/>
                  </a:schemeClr>
                </a:solidFill>
                <a:ea typeface="ＭＳ Ｐゴシック" charset="-128"/>
              </a:rPr>
              <a:t>Влада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mk-MK" sz="2400" b="1" dirty="0" smtClean="0">
                <a:solidFill>
                  <a:schemeClr val="bg1">
                    <a:lumMod val="25000"/>
                  </a:schemeClr>
                </a:solidFill>
                <a:ea typeface="ＭＳ Ｐゴシック" charset="-128"/>
              </a:rPr>
              <a:t>и образование</a:t>
            </a:r>
            <a:endParaRPr lang="en-US" sz="2400" b="1" dirty="0">
              <a:solidFill>
                <a:schemeClr val="bg1">
                  <a:lumMod val="25000"/>
                </a:schemeClr>
              </a:solidFill>
              <a:ea typeface="ＭＳ Ｐゴシック" charset="-128"/>
            </a:endParaRPr>
          </a:p>
        </p:txBody>
      </p:sp>
      <p:sp>
        <p:nvSpPr>
          <p:cNvPr id="35847" name="TextBox 14"/>
          <p:cNvSpPr txBox="1">
            <a:spLocks noChangeArrowheads="1"/>
          </p:cNvSpPr>
          <p:nvPr/>
        </p:nvSpPr>
        <p:spPr bwMode="auto">
          <a:xfrm>
            <a:off x="757163" y="5288027"/>
            <a:ext cx="7524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mk-MK" sz="2000" b="1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Поврзаноста на владата и образованието од една страна и индустријата и работната сила од друга.</a:t>
            </a:r>
            <a:endParaRPr lang="en-US" sz="2000" b="1" dirty="0">
              <a:solidFill>
                <a:schemeClr val="bg1">
                  <a:lumMod val="25000"/>
                </a:scheme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09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Кратка содржина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70304"/>
            <a:ext cx="8229600" cy="4789013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mk-MK" dirty="0" smtClean="0"/>
              <a:t>Историја и клучни двигатели за Секторските совети за вештини (ССВ)</a:t>
            </a:r>
            <a:endParaRPr lang="en-US" dirty="0" smtClean="0"/>
          </a:p>
          <a:p>
            <a:pPr lvl="5">
              <a:buFont typeface="Wingdings" panose="05000000000000000000" pitchFamily="2" charset="2"/>
              <a:buChar char="ü"/>
            </a:pPr>
            <a:r>
              <a:rPr lang="mk-MK" dirty="0" smtClean="0"/>
              <a:t>Одговор на предизвик со визија – Амбиција за вештини во ВБ</a:t>
            </a:r>
            <a:endParaRPr lang="en-US" dirty="0" smtClean="0"/>
          </a:p>
          <a:p>
            <a:pPr lvl="5">
              <a:buFont typeface="Wingdings" panose="05000000000000000000" pitchFamily="2" charset="2"/>
              <a:buChar char="ü"/>
            </a:pPr>
            <a:r>
              <a:rPr lang="mk-MK" dirty="0" smtClean="0"/>
              <a:t>Ангажирање на работодавачите за подобри резултати</a:t>
            </a:r>
            <a:endParaRPr lang="en-US" dirty="0" smtClean="0"/>
          </a:p>
          <a:p>
            <a:pPr lvl="5">
              <a:buFont typeface="Wingdings" panose="05000000000000000000" pitchFamily="2" charset="2"/>
              <a:buChar char="ü"/>
            </a:pPr>
            <a:r>
              <a:rPr lang="mk-MK" dirty="0" smtClean="0"/>
              <a:t>Поврзување на работодавачите и рамките за квалификации</a:t>
            </a:r>
          </a:p>
          <a:p>
            <a:pPr marL="271462" lvl="5" indent="0">
              <a:buNone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mk-MK" dirty="0" smtClean="0"/>
              <a:t>Што е ССВ во контекстот во Велика Британија (ВБ)</a:t>
            </a:r>
            <a:r>
              <a:rPr lang="en-US" dirty="0" smtClean="0"/>
              <a:t>?</a:t>
            </a:r>
          </a:p>
          <a:p>
            <a:pPr lvl="5">
              <a:buFont typeface="Wingdings" panose="05000000000000000000" pitchFamily="2" charset="2"/>
              <a:buChar char="ü"/>
            </a:pPr>
            <a:r>
              <a:rPr lang="mk-MK" dirty="0" smtClean="0">
                <a:solidFill>
                  <a:schemeClr val="tx1"/>
                </a:solidFill>
              </a:rPr>
              <a:t>Историја, карактеристики и чинители</a:t>
            </a:r>
            <a:endParaRPr lang="en-US" dirty="0" smtClean="0">
              <a:solidFill>
                <a:schemeClr val="tx1"/>
              </a:solidFill>
            </a:endParaRPr>
          </a:p>
          <a:p>
            <a:pPr lvl="5">
              <a:buFont typeface="Wingdings" panose="05000000000000000000" pitchFamily="2" charset="2"/>
              <a:buChar char="ü"/>
            </a:pPr>
            <a:r>
              <a:rPr lang="mk-MK" dirty="0" smtClean="0"/>
              <a:t>Начин на дејствување и влијание на ССВ</a:t>
            </a:r>
            <a:endParaRPr lang="en-US" dirty="0" smtClean="0"/>
          </a:p>
          <a:p>
            <a:pPr lvl="5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/>
              </a:solidFill>
              <a:ea typeface="+mn-ea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mk-MK" dirty="0" smtClean="0"/>
              <a:t>Каков е придонесот на ССВ</a:t>
            </a:r>
            <a:r>
              <a:rPr lang="en-US" dirty="0" smtClean="0"/>
              <a:t>?</a:t>
            </a:r>
          </a:p>
          <a:p>
            <a:pPr lvl="5">
              <a:buFont typeface="Wingdings" panose="05000000000000000000" pitchFamily="2" charset="2"/>
              <a:buChar char="ü"/>
            </a:pPr>
            <a:endParaRPr lang="en-US" sz="2100" b="1" dirty="0">
              <a:solidFill>
                <a:schemeClr val="tx2">
                  <a:lumMod val="75000"/>
                </a:schemeClr>
              </a:solidFill>
              <a:ea typeface="MS PGothic" pitchFamily="34" charset="-128"/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mk-MK" sz="2100" dirty="0" smtClean="0">
                <a:ea typeface="MS PGothic" pitchFamily="34" charset="-128"/>
              </a:rPr>
              <a:t>Каква полза им носат ССВ на работодавачите</a:t>
            </a:r>
            <a:r>
              <a:rPr lang="en-US" sz="2100" dirty="0" smtClean="0">
                <a:ea typeface="MS PGothic" pitchFamily="34" charset="-128"/>
              </a:rPr>
              <a:t>?</a:t>
            </a:r>
            <a:endParaRPr lang="en-US" sz="2100" dirty="0">
              <a:ea typeface="MS PGothic" pitchFamily="34" charset="-12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mk-MK" dirty="0" smtClean="0"/>
              <a:t>Лекции од ВБ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 txBox="1">
            <a:spLocks noGrp="1"/>
          </p:cNvSpPr>
          <p:nvPr/>
        </p:nvSpPr>
        <p:spPr bwMode="auto">
          <a:xfrm>
            <a:off x="7735888" y="6453188"/>
            <a:ext cx="10128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87926F9-5A8E-413C-A60D-B6366AC2F743}" type="slidenum">
              <a:rPr lang="en-GB" sz="1000">
                <a:solidFill>
                  <a:srgbClr val="98A4E0"/>
                </a:solidFill>
              </a:rPr>
              <a:pPr algn="r"/>
              <a:t>20</a:t>
            </a:fld>
            <a:endParaRPr lang="en-GB" sz="1000" dirty="0">
              <a:solidFill>
                <a:srgbClr val="98A4E0"/>
              </a:solidFill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508000" y="894583"/>
            <a:ext cx="6605495" cy="759474"/>
          </a:xfrm>
        </p:spPr>
        <p:txBody>
          <a:bodyPr/>
          <a:lstStyle/>
          <a:p>
            <a:r>
              <a:rPr lang="mk-MK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Што можат работодавачите да направат преку ССВ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b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GB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508000" y="1871003"/>
            <a:ext cx="8229600" cy="472242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Со истражување да ги утврдат проблемите со вештини и обука за работодавачите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457200" indent="-457200"/>
            <a:endParaRPr lang="en-GB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mk-MK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Да се искористи Стратегијата за секторски квалификации за да се даде јасна изјава за: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838200" lvl="1" indent="-381000">
              <a:buFont typeface="Courier New" pitchFamily="49" charset="0"/>
              <a:buChar char="o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Кои вештини и квалификации ги бара индустријата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838200" lvl="1" indent="-381000">
              <a:buFont typeface="Courier New" pitchFamily="49" charset="0"/>
              <a:buChar char="o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Кои квалификации во моментот ги исполнуваат тие потреби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838200" lvl="1" indent="-381000">
              <a:buFont typeface="Courier New" pitchFamily="49" charset="0"/>
              <a:buChar char="o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Намера да се воспостават потребните квалификации за да се исполнат потребите на секторот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838200" lvl="1" indent="-381000"/>
            <a:endParaRPr lang="en-GB" sz="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None/>
            </a:pP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2694" y="852024"/>
            <a:ext cx="5775192" cy="632725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mk-MK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Национални стандарди за занимања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712694" y="1586754"/>
            <a:ext cx="7621837" cy="500667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en-GB" sz="14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mk-MK" sz="24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Националните стандарди за занимања </a:t>
            </a:r>
            <a:r>
              <a:rPr lang="mk-MK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опишуваат што едно лице треба да прави, знае и разбира за да може да извршува одредена работа или функција.</a:t>
            </a:r>
            <a:endParaRPr lang="en-GB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6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mk-MK" sz="2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Затоа работодавачите и индустријата се составен дел од развојот и примената на стандардите за занимања. </a:t>
            </a:r>
            <a:endParaRPr lang="en-GB" sz="22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mk-MK" sz="24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Тие ја сочинуваат и основата на сите стручни квалификации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en-US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85775" lvl="5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mk-MK" sz="24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Опишуваат добра пракса во одредена област на работата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485775" lvl="5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mk-MK" sz="24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Даваат изјава за компетенција на работното место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485775" lvl="5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mk-MK" sz="24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Им даваат на менаџерите алатка за управување со работната сила и контрола на квалитетот</a:t>
            </a:r>
            <a:endParaRPr lang="en-US" sz="2400" b="1" dirty="0">
              <a:solidFill>
                <a:srgbClr val="00206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485775" lvl="5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mk-MK" sz="24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Нудат рамка за обука и развој</a:t>
            </a:r>
            <a:endParaRPr lang="en-GB" sz="18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 txBox="1">
            <a:spLocks noGrp="1"/>
          </p:cNvSpPr>
          <p:nvPr/>
        </p:nvSpPr>
        <p:spPr bwMode="auto">
          <a:xfrm>
            <a:off x="7735888" y="6453188"/>
            <a:ext cx="10128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1B2874A-7663-4C10-83B5-D5BB78E51ABE}" type="slidenum">
              <a:rPr lang="en-GB" sz="1000">
                <a:solidFill>
                  <a:srgbClr val="98A4E0"/>
                </a:solidFill>
              </a:rPr>
              <a:pPr algn="r"/>
              <a:t>22</a:t>
            </a:fld>
            <a:endParaRPr lang="en-GB" sz="1000">
              <a:solidFill>
                <a:srgbClr val="98A4E0"/>
              </a:solidFill>
            </a:endParaRP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title"/>
          </p:nvPr>
        </p:nvSpPr>
        <p:spPr>
          <a:xfrm>
            <a:off x="438376" y="1029836"/>
            <a:ext cx="5979887" cy="632725"/>
          </a:xfrm>
        </p:spPr>
        <p:txBody>
          <a:bodyPr lIns="0" tIns="0" rIns="0" bIns="0"/>
          <a:lstStyle/>
          <a:p>
            <a:r>
              <a:rPr lang="mk-MK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Процес на развивање на квалификации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69718" name="Group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370954"/>
              </p:ext>
            </p:extLst>
          </p:nvPr>
        </p:nvGraphicFramePr>
        <p:xfrm>
          <a:off x="519113" y="2070846"/>
          <a:ext cx="8229600" cy="382709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845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mk-M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</a:rPr>
                        <a:t>Да се утврдат и разберат работните улоги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mk-M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</a:rPr>
                        <a:t>Да се развијат национални стандарди за занимања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mk-M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</a:rPr>
                        <a:t>Да се утврдат релевантни квалификации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5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mk-M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</a:rPr>
                        <a:t>Да се развие или усклади со постоечките квалификации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mk-M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</a:rPr>
                        <a:t>Да се договори титула за квалификација соодветна за работата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mk-M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</a:rPr>
                        <a:t>Да се развијат нови единици во договорени комбинации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684" name="Text Box 7"/>
          <p:cNvSpPr txBox="1">
            <a:spLocks noChangeArrowheads="1"/>
          </p:cNvSpPr>
          <p:nvPr/>
        </p:nvSpPr>
        <p:spPr bwMode="auto">
          <a:xfrm>
            <a:off x="1582738" y="1957388"/>
            <a:ext cx="1347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endParaRPr lang="en-US" sz="2800">
              <a:solidFill>
                <a:srgbClr val="590082"/>
              </a:solidFill>
            </a:endParaRPr>
          </a:p>
        </p:txBody>
      </p:sp>
      <p:sp>
        <p:nvSpPr>
          <p:cNvPr id="71700" name="Line 24"/>
          <p:cNvSpPr>
            <a:spLocks noChangeShapeType="1"/>
          </p:cNvSpPr>
          <p:nvPr/>
        </p:nvSpPr>
        <p:spPr bwMode="auto">
          <a:xfrm flipH="1">
            <a:off x="5368734" y="5306518"/>
            <a:ext cx="1260665" cy="22224"/>
          </a:xfrm>
          <a:prstGeom prst="line">
            <a:avLst/>
          </a:prstGeom>
          <a:noFill/>
          <a:ln w="38100" cmpd="thickThin">
            <a:solidFill>
              <a:schemeClr val="accent6">
                <a:lumMod val="75000"/>
                <a:alpha val="99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71701" name="Line 25"/>
          <p:cNvSpPr>
            <a:spLocks noChangeShapeType="1"/>
          </p:cNvSpPr>
          <p:nvPr/>
        </p:nvSpPr>
        <p:spPr bwMode="auto">
          <a:xfrm flipH="1">
            <a:off x="2633044" y="5306518"/>
            <a:ext cx="123970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02" name="Line 26"/>
          <p:cNvSpPr>
            <a:spLocks noChangeShapeType="1"/>
          </p:cNvSpPr>
          <p:nvPr/>
        </p:nvSpPr>
        <p:spPr bwMode="auto">
          <a:xfrm>
            <a:off x="5378824" y="3550907"/>
            <a:ext cx="1250575" cy="0"/>
          </a:xfrm>
          <a:prstGeom prst="line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  <a:round/>
            <a:headEnd w="lg" len="med"/>
            <a:tailEnd type="triangle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2633044" y="3537460"/>
            <a:ext cx="1253155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7372351" y="3334872"/>
            <a:ext cx="0" cy="95474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12274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27062"/>
            <a:ext cx="5979887" cy="719138"/>
          </a:xfrm>
        </p:spPr>
        <p:txBody>
          <a:bodyPr/>
          <a:lstStyle/>
          <a:p>
            <a:r>
              <a:rPr lang="mk-MK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Циклус на развивање на вештини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9930" name="Oval 10"/>
          <p:cNvSpPr>
            <a:spLocks noChangeArrowheads="1"/>
          </p:cNvSpPr>
          <p:nvPr/>
        </p:nvSpPr>
        <p:spPr bwMode="auto">
          <a:xfrm>
            <a:off x="3413125" y="2065338"/>
            <a:ext cx="3503613" cy="3409950"/>
          </a:xfrm>
          <a:prstGeom prst="ellipse">
            <a:avLst/>
          </a:prstGeom>
          <a:solidFill>
            <a:srgbClr val="FFC000"/>
          </a:solidFill>
          <a:ln w="381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l"/>
            <a:endParaRPr lang="en-US"/>
          </a:p>
        </p:txBody>
      </p:sp>
      <p:sp>
        <p:nvSpPr>
          <p:cNvPr id="209925" name="Oval 5"/>
          <p:cNvSpPr>
            <a:spLocks noChangeArrowheads="1"/>
          </p:cNvSpPr>
          <p:nvPr/>
        </p:nvSpPr>
        <p:spPr bwMode="auto">
          <a:xfrm>
            <a:off x="4303713" y="1490663"/>
            <a:ext cx="1647825" cy="1574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buFontTx/>
              <a:buNone/>
            </a:pPr>
            <a:r>
              <a:rPr lang="mk-MK" sz="2000" b="1" dirty="0" smtClean="0"/>
              <a:t>Работни улоги</a:t>
            </a:r>
            <a:endParaRPr lang="en-GB" sz="2000" b="1" dirty="0"/>
          </a:p>
        </p:txBody>
      </p:sp>
      <p:sp>
        <p:nvSpPr>
          <p:cNvPr id="209926" name="Oval 6"/>
          <p:cNvSpPr>
            <a:spLocks noChangeArrowheads="1"/>
          </p:cNvSpPr>
          <p:nvPr/>
        </p:nvSpPr>
        <p:spPr bwMode="auto">
          <a:xfrm>
            <a:off x="5935663" y="2424113"/>
            <a:ext cx="1647825" cy="157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buFontTx/>
              <a:buNone/>
            </a:pPr>
            <a:r>
              <a:rPr lang="mk-MK" sz="2000" b="1" dirty="0" smtClean="0">
                <a:solidFill>
                  <a:schemeClr val="bg1">
                    <a:lumMod val="10000"/>
                  </a:schemeClr>
                </a:solidFill>
              </a:rPr>
              <a:t>Вештини</a:t>
            </a:r>
            <a:endParaRPr lang="en-GB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09927" name="Oval 7"/>
          <p:cNvSpPr>
            <a:spLocks noChangeArrowheads="1"/>
          </p:cNvSpPr>
          <p:nvPr/>
        </p:nvSpPr>
        <p:spPr bwMode="auto">
          <a:xfrm>
            <a:off x="3124200" y="4294188"/>
            <a:ext cx="1647825" cy="157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buFontTx/>
              <a:buNone/>
            </a:pPr>
            <a:r>
              <a:rPr lang="mk-MK" sz="2000" b="1" dirty="0" smtClean="0">
                <a:solidFill>
                  <a:schemeClr val="bg1">
                    <a:lumMod val="10000"/>
                  </a:schemeClr>
                </a:solidFill>
              </a:rPr>
              <a:t>Учење </a:t>
            </a:r>
          </a:p>
          <a:p>
            <a:pPr algn="ctr">
              <a:buFontTx/>
              <a:buNone/>
            </a:pPr>
            <a:r>
              <a:rPr lang="mk-MK" sz="2000" b="1" dirty="0" smtClean="0">
                <a:solidFill>
                  <a:schemeClr val="bg1">
                    <a:lumMod val="10000"/>
                  </a:schemeClr>
                </a:solidFill>
              </a:rPr>
              <a:t>на работа</a:t>
            </a:r>
            <a:endParaRPr lang="en-GB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09928" name="Oval 8"/>
          <p:cNvSpPr>
            <a:spLocks noChangeArrowheads="1"/>
          </p:cNvSpPr>
          <p:nvPr/>
        </p:nvSpPr>
        <p:spPr bwMode="auto">
          <a:xfrm>
            <a:off x="2647950" y="2424113"/>
            <a:ext cx="1647825" cy="1574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buFontTx/>
              <a:buNone/>
            </a:pPr>
            <a:r>
              <a:rPr lang="mk-MK" sz="2000" b="1" dirty="0" smtClean="0"/>
              <a:t>Носители </a:t>
            </a:r>
          </a:p>
          <a:p>
            <a:pPr algn="ctr">
              <a:buFontTx/>
              <a:buNone/>
            </a:pPr>
            <a:r>
              <a:rPr lang="mk-MK" sz="2000" b="1" dirty="0" smtClean="0"/>
              <a:t>на обука</a:t>
            </a:r>
            <a:endParaRPr lang="en-GB" sz="2000" b="1" dirty="0"/>
          </a:p>
        </p:txBody>
      </p:sp>
      <p:sp>
        <p:nvSpPr>
          <p:cNvPr id="209929" name="Oval 9"/>
          <p:cNvSpPr>
            <a:spLocks noChangeArrowheads="1"/>
          </p:cNvSpPr>
          <p:nvPr/>
        </p:nvSpPr>
        <p:spPr bwMode="auto">
          <a:xfrm>
            <a:off x="5434013" y="4294188"/>
            <a:ext cx="1647825" cy="157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buFontTx/>
              <a:buNone/>
            </a:pPr>
            <a:r>
              <a:rPr lang="mk-MK" sz="2000" b="1" dirty="0" smtClean="0"/>
              <a:t>Квалификации</a:t>
            </a:r>
            <a:endParaRPr lang="en-GB" sz="2000" b="1" dirty="0"/>
          </a:p>
        </p:txBody>
      </p:sp>
      <p:sp>
        <p:nvSpPr>
          <p:cNvPr id="209934" name="AutoShape 14"/>
          <p:cNvSpPr>
            <a:spLocks noChangeArrowheads="1"/>
          </p:cNvSpPr>
          <p:nvPr/>
        </p:nvSpPr>
        <p:spPr bwMode="auto">
          <a:xfrm rot="-2418978">
            <a:off x="5524500" y="923925"/>
            <a:ext cx="1560513" cy="2398713"/>
          </a:xfrm>
          <a:custGeom>
            <a:avLst/>
            <a:gdLst>
              <a:gd name="T0" fmla="*/ 1496359 w 21600"/>
              <a:gd name="T1" fmla="*/ 723168 h 21600"/>
              <a:gd name="T2" fmla="*/ 1180933 w 21600"/>
              <a:gd name="T3" fmla="*/ 543819 h 21600"/>
              <a:gd name="T4" fmla="*/ 1138307 w 21600"/>
              <a:gd name="T5" fmla="*/ 961262 h 21600"/>
              <a:gd name="T6" fmla="*/ 1755577 w 21600"/>
              <a:gd name="T7" fmla="*/ 1199357 h 21600"/>
              <a:gd name="T8" fmla="*/ 1365449 w 21600"/>
              <a:gd name="T9" fmla="*/ 1799035 h 21600"/>
              <a:gd name="T10" fmla="*/ 975321 w 21600"/>
              <a:gd name="T11" fmla="*/ 119935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09"/>
                  <a:pt x="15584" y="7885"/>
                  <a:pt x="14497" y="6864"/>
                </a:cubicBezTo>
                <a:lnTo>
                  <a:pt x="18195" y="2929"/>
                </a:lnTo>
                <a:cubicBezTo>
                  <a:pt x="20368" y="4970"/>
                  <a:pt x="21599" y="781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/>
            <a:endParaRPr lang="en-US"/>
          </a:p>
        </p:txBody>
      </p:sp>
      <p:sp>
        <p:nvSpPr>
          <p:cNvPr id="209936" name="AutoShape 16"/>
          <p:cNvSpPr>
            <a:spLocks noChangeArrowheads="1"/>
          </p:cNvSpPr>
          <p:nvPr/>
        </p:nvSpPr>
        <p:spPr bwMode="auto">
          <a:xfrm rot="1473841">
            <a:off x="6280150" y="3098800"/>
            <a:ext cx="1560513" cy="2398713"/>
          </a:xfrm>
          <a:custGeom>
            <a:avLst/>
            <a:gdLst>
              <a:gd name="T0" fmla="*/ 1496359 w 21600"/>
              <a:gd name="T1" fmla="*/ 723168 h 21600"/>
              <a:gd name="T2" fmla="*/ 1180933 w 21600"/>
              <a:gd name="T3" fmla="*/ 543819 h 21600"/>
              <a:gd name="T4" fmla="*/ 1138307 w 21600"/>
              <a:gd name="T5" fmla="*/ 961262 h 21600"/>
              <a:gd name="T6" fmla="*/ 1755577 w 21600"/>
              <a:gd name="T7" fmla="*/ 1199357 h 21600"/>
              <a:gd name="T8" fmla="*/ 1365449 w 21600"/>
              <a:gd name="T9" fmla="*/ 1799035 h 21600"/>
              <a:gd name="T10" fmla="*/ 975321 w 21600"/>
              <a:gd name="T11" fmla="*/ 119935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09"/>
                  <a:pt x="15584" y="7885"/>
                  <a:pt x="14497" y="6864"/>
                </a:cubicBezTo>
                <a:lnTo>
                  <a:pt x="18195" y="2929"/>
                </a:lnTo>
                <a:cubicBezTo>
                  <a:pt x="20368" y="4970"/>
                  <a:pt x="21599" y="781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/>
            <a:endParaRPr lang="en-US"/>
          </a:p>
        </p:txBody>
      </p:sp>
      <p:sp>
        <p:nvSpPr>
          <p:cNvPr id="209937" name="AutoShape 17"/>
          <p:cNvSpPr>
            <a:spLocks noChangeArrowheads="1"/>
          </p:cNvSpPr>
          <p:nvPr/>
        </p:nvSpPr>
        <p:spPr bwMode="auto">
          <a:xfrm rot="5861896">
            <a:off x="4318000" y="4343400"/>
            <a:ext cx="1560513" cy="2398713"/>
          </a:xfrm>
          <a:custGeom>
            <a:avLst/>
            <a:gdLst>
              <a:gd name="T0" fmla="*/ 1496359 w 21600"/>
              <a:gd name="T1" fmla="*/ 723168 h 21600"/>
              <a:gd name="T2" fmla="*/ 1180933 w 21600"/>
              <a:gd name="T3" fmla="*/ 543819 h 21600"/>
              <a:gd name="T4" fmla="*/ 1138307 w 21600"/>
              <a:gd name="T5" fmla="*/ 961262 h 21600"/>
              <a:gd name="T6" fmla="*/ 1755577 w 21600"/>
              <a:gd name="T7" fmla="*/ 1199357 h 21600"/>
              <a:gd name="T8" fmla="*/ 1365449 w 21600"/>
              <a:gd name="T9" fmla="*/ 1799035 h 21600"/>
              <a:gd name="T10" fmla="*/ 975321 w 21600"/>
              <a:gd name="T11" fmla="*/ 119935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09"/>
                  <a:pt x="15584" y="7885"/>
                  <a:pt x="14497" y="6864"/>
                </a:cubicBezTo>
                <a:lnTo>
                  <a:pt x="18195" y="2929"/>
                </a:lnTo>
                <a:cubicBezTo>
                  <a:pt x="20368" y="4970"/>
                  <a:pt x="21599" y="781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/>
            <a:endParaRPr lang="en-US"/>
          </a:p>
        </p:txBody>
      </p:sp>
      <p:sp>
        <p:nvSpPr>
          <p:cNvPr id="209938" name="AutoShape 18"/>
          <p:cNvSpPr>
            <a:spLocks noChangeArrowheads="1"/>
          </p:cNvSpPr>
          <p:nvPr/>
        </p:nvSpPr>
        <p:spPr bwMode="auto">
          <a:xfrm rot="9993545">
            <a:off x="2289175" y="2967038"/>
            <a:ext cx="1560513" cy="2398712"/>
          </a:xfrm>
          <a:custGeom>
            <a:avLst/>
            <a:gdLst>
              <a:gd name="T0" fmla="*/ 1496359 w 21600"/>
              <a:gd name="T1" fmla="*/ 723167 h 21600"/>
              <a:gd name="T2" fmla="*/ 1180933 w 21600"/>
              <a:gd name="T3" fmla="*/ 543819 h 21600"/>
              <a:gd name="T4" fmla="*/ 1138307 w 21600"/>
              <a:gd name="T5" fmla="*/ 961262 h 21600"/>
              <a:gd name="T6" fmla="*/ 1755577 w 21600"/>
              <a:gd name="T7" fmla="*/ 1199356 h 21600"/>
              <a:gd name="T8" fmla="*/ 1365449 w 21600"/>
              <a:gd name="T9" fmla="*/ 1799034 h 21600"/>
              <a:gd name="T10" fmla="*/ 975321 w 21600"/>
              <a:gd name="T11" fmla="*/ 119935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09"/>
                  <a:pt x="15584" y="7885"/>
                  <a:pt x="14497" y="6864"/>
                </a:cubicBezTo>
                <a:lnTo>
                  <a:pt x="18195" y="2929"/>
                </a:lnTo>
                <a:cubicBezTo>
                  <a:pt x="20368" y="4970"/>
                  <a:pt x="21599" y="781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/>
            <a:endParaRPr lang="en-US"/>
          </a:p>
        </p:txBody>
      </p:sp>
      <p:sp>
        <p:nvSpPr>
          <p:cNvPr id="209939" name="AutoShape 19"/>
          <p:cNvSpPr>
            <a:spLocks noChangeArrowheads="1"/>
          </p:cNvSpPr>
          <p:nvPr/>
        </p:nvSpPr>
        <p:spPr bwMode="auto">
          <a:xfrm rot="-6835390">
            <a:off x="3200400" y="923925"/>
            <a:ext cx="1560513" cy="2398713"/>
          </a:xfrm>
          <a:custGeom>
            <a:avLst/>
            <a:gdLst>
              <a:gd name="T0" fmla="*/ 1496359 w 21600"/>
              <a:gd name="T1" fmla="*/ 723168 h 21600"/>
              <a:gd name="T2" fmla="*/ 1180933 w 21600"/>
              <a:gd name="T3" fmla="*/ 543819 h 21600"/>
              <a:gd name="T4" fmla="*/ 1138307 w 21600"/>
              <a:gd name="T5" fmla="*/ 961262 h 21600"/>
              <a:gd name="T6" fmla="*/ 1755577 w 21600"/>
              <a:gd name="T7" fmla="*/ 1199357 h 21600"/>
              <a:gd name="T8" fmla="*/ 1365449 w 21600"/>
              <a:gd name="T9" fmla="*/ 1799035 h 21600"/>
              <a:gd name="T10" fmla="*/ 975321 w 21600"/>
              <a:gd name="T11" fmla="*/ 119935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309"/>
                  <a:pt x="15584" y="7885"/>
                  <a:pt x="14497" y="6864"/>
                </a:cubicBezTo>
                <a:lnTo>
                  <a:pt x="18195" y="2929"/>
                </a:lnTo>
                <a:cubicBezTo>
                  <a:pt x="20368" y="4970"/>
                  <a:pt x="21599" y="781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0" grpId="0" animBg="1"/>
      <p:bldP spid="209925" grpId="0" animBg="1"/>
      <p:bldP spid="209926" grpId="0" animBg="1"/>
      <p:bldP spid="209927" grpId="0" animBg="1"/>
      <p:bldP spid="209928" grpId="0" animBg="1"/>
      <p:bldP spid="209929" grpId="0" animBg="1"/>
      <p:bldP spid="209934" grpId="0" animBg="1"/>
      <p:bldP spid="209936" grpId="0" animBg="1"/>
      <p:bldP spid="209937" grpId="0" animBg="1"/>
      <p:bldP spid="209938" grpId="0" animBg="1"/>
      <p:bldP spid="2099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22" y="622368"/>
            <a:ext cx="5979887" cy="798963"/>
          </a:xfrm>
        </p:spPr>
        <p:txBody>
          <a:bodyPr/>
          <a:lstStyle/>
          <a:p>
            <a:r>
              <a:rPr lang="mk-MK" dirty="0" smtClean="0"/>
              <a:t>НРК и развој на вештини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mk-MK" dirty="0" smtClean="0"/>
              <a:t>градење на вештини за работното место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22" y="2227483"/>
            <a:ext cx="8229600" cy="4630517"/>
          </a:xfrm>
        </p:spPr>
        <p:txBody>
          <a:bodyPr/>
          <a:lstStyle/>
          <a:p>
            <a:r>
              <a:rPr lang="mk-MK" dirty="0" smtClean="0"/>
              <a:t>Два примера со различни категории на носители на обука: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1. </a:t>
            </a:r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Приватни фирми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://scqf.org.uk/videos/scqf-bam-nuttal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0" lvl="4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Професионални здруженија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://scqf.org.uk/videos/scottish-federation-of-meat-traders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94176" y="6285652"/>
            <a:ext cx="1168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400" dirty="0" smtClean="0">
                <a:latin typeface="Arial"/>
                <a:cs typeface="Arial"/>
              </a:rPr>
              <a:t>Извор</a:t>
            </a:r>
            <a:r>
              <a:rPr lang="en-US" sz="1400" dirty="0" smtClean="0">
                <a:latin typeface="Arial"/>
                <a:cs typeface="Arial"/>
              </a:rPr>
              <a:t>: SQA</a:t>
            </a:r>
          </a:p>
        </p:txBody>
      </p:sp>
    </p:spTree>
    <p:extLst>
      <p:ext uri="{BB962C8B-B14F-4D97-AF65-F5344CB8AC3E}">
        <p14:creationId xmlns:p14="http://schemas.microsoft.com/office/powerpoint/2010/main" val="20270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7999" y="633985"/>
            <a:ext cx="6124449" cy="8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 kern="1200" spc="-15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mk-MK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Навраќање на клучните карактеристики на успешните стручни системи</a:t>
            </a:r>
            <a:endParaRPr lang="en-GB" sz="3200" dirty="0" smtClean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4304" y="2048257"/>
            <a:ext cx="8229600" cy="45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Arial" charset="0"/>
                <a:cs typeface="Arial"/>
              </a:defRPr>
            </a:lvl2pPr>
            <a:lvl3pPr marL="285750" indent="-285750" algn="l" defTabSz="457200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Arial" charset="0"/>
                <a:cs typeface="Arial"/>
              </a:defRPr>
            </a:lvl3pPr>
            <a:lvl4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Arial" charset="0"/>
                <a:cs typeface="Arial"/>
              </a:defRPr>
            </a:lvl4pPr>
            <a:lvl5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Arial" charset="0"/>
                <a:cs typeface="Arial"/>
              </a:defRPr>
            </a:lvl5pPr>
            <a:lvl6pPr marL="542925" indent="-2714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01688" indent="-2587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1073150" indent="-271463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1073150" algn="l"/>
              </a:tabLst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spcBef>
                <a:spcPts val="1200"/>
              </a:spcBef>
              <a:buFontTx/>
              <a:buChar char="•"/>
              <a:defRPr/>
            </a:pPr>
            <a:r>
              <a:rPr lang="mk-MK" sz="2600" dirty="0" smtClean="0">
                <a:latin typeface="+mn-lt"/>
              </a:rPr>
              <a:t>Функционална Национална рамка за квалификации</a:t>
            </a:r>
            <a:endParaRPr lang="en-GB" sz="2600" dirty="0" smtClean="0">
              <a:latin typeface="+mn-lt"/>
            </a:endParaRPr>
          </a:p>
          <a:p>
            <a:pPr marL="266700" indent="-266700">
              <a:spcBef>
                <a:spcPts val="1200"/>
              </a:spcBef>
              <a:buFontTx/>
              <a:buChar char="•"/>
              <a:defRPr/>
            </a:pPr>
            <a:r>
              <a:rPr lang="mk-MK" sz="2600" dirty="0" smtClean="0">
                <a:latin typeface="+mn-lt"/>
              </a:rPr>
              <a:t>Сите стручни квалификации се поддржани од индустријата</a:t>
            </a:r>
            <a:endParaRPr lang="en-GB" sz="2600" dirty="0" smtClean="0">
              <a:latin typeface="+mn-lt"/>
            </a:endParaRPr>
          </a:p>
          <a:p>
            <a:pPr marL="266700" indent="-266700">
              <a:spcBef>
                <a:spcPts val="1200"/>
              </a:spcBef>
              <a:buFontTx/>
              <a:buChar char="•"/>
              <a:defRPr/>
            </a:pPr>
            <a:r>
              <a:rPr lang="mk-MK" sz="2600" dirty="0" smtClean="0">
                <a:latin typeface="+mn-lt"/>
              </a:rPr>
              <a:t>Систем за осигурување на квалитет што се заснова на самооценување, надворешна инспекција и фокусирање на континуирано подобрување</a:t>
            </a:r>
            <a:endParaRPr lang="en-GB" sz="2600" dirty="0" smtClean="0">
              <a:latin typeface="+mn-lt"/>
            </a:endParaRPr>
          </a:p>
          <a:p>
            <a:pPr marL="266700" indent="-266700">
              <a:spcBef>
                <a:spcPts val="1200"/>
              </a:spcBef>
              <a:buFontTx/>
              <a:buChar char="•"/>
              <a:defRPr/>
            </a:pPr>
            <a:r>
              <a:rPr lang="mk-MK" sz="2600" dirty="0" smtClean="0">
                <a:latin typeface="+mn-lt"/>
              </a:rPr>
              <a:t>Учење на вистинско или симулирано работно место</a:t>
            </a:r>
            <a:endParaRPr lang="en-GB" sz="2600" dirty="0" smtClean="0">
              <a:latin typeface="+mn-lt"/>
            </a:endParaRPr>
          </a:p>
          <a:p>
            <a:pPr marL="266700" indent="-266700">
              <a:spcBef>
                <a:spcPts val="1200"/>
              </a:spcBef>
              <a:buFontTx/>
              <a:buChar char="•"/>
              <a:defRPr/>
            </a:pPr>
            <a:r>
              <a:rPr lang="mk-MK" sz="2600" dirty="0" smtClean="0">
                <a:latin typeface="+mn-lt"/>
              </a:rPr>
              <a:t>Стручни квалификации: со единици и базирани на кредити</a:t>
            </a:r>
            <a:endParaRPr lang="en-GB" sz="2600" dirty="0" smtClean="0">
              <a:latin typeface="+mn-lt"/>
            </a:endParaRPr>
          </a:p>
          <a:p>
            <a:pPr marL="266700" indent="-266700">
              <a:buFontTx/>
              <a:buChar char="•"/>
              <a:defRPr/>
            </a:pPr>
            <a:endParaRPr lang="en-GB" sz="2400" dirty="0" smtClean="0"/>
          </a:p>
          <a:p>
            <a:pPr marL="0" indent="0">
              <a:buFontTx/>
              <a:buChar char="•"/>
              <a:defRPr/>
            </a:pPr>
            <a:endParaRPr lang="en-GB" sz="2400" b="0" dirty="0" smtClean="0"/>
          </a:p>
          <a:p>
            <a:pPr marL="0" indent="0">
              <a:buFontTx/>
              <a:buChar char="•"/>
              <a:defRPr/>
            </a:pPr>
            <a:endParaRPr lang="en-GB" sz="2400" b="0" dirty="0" smtClean="0"/>
          </a:p>
          <a:p>
            <a:pPr marL="0" indent="0">
              <a:buFontTx/>
              <a:buChar char="•"/>
              <a:defRPr/>
            </a:pPr>
            <a:endParaRPr lang="en-GB" sz="2400" b="0" dirty="0" smtClean="0"/>
          </a:p>
          <a:p>
            <a:pPr marL="0" indent="0">
              <a:buFontTx/>
              <a:buChar char="•"/>
              <a:defRPr/>
            </a:pPr>
            <a:endParaRPr lang="en-GB" sz="2400" b="0" dirty="0" smtClean="0"/>
          </a:p>
          <a:p>
            <a:pPr marL="0" indent="0">
              <a:defRPr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5549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4553" y="729205"/>
            <a:ext cx="5979887" cy="1723166"/>
          </a:xfrm>
        </p:spPr>
        <p:txBody>
          <a:bodyPr/>
          <a:lstStyle/>
          <a:p>
            <a:pPr eaLnBrk="1" hangingPunct="1"/>
            <a:r>
              <a:rPr lang="en-GB" sz="3200" b="1" u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mk-MK" sz="3200" b="1" u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Истражување и информации за пазарот на труд</a:t>
            </a:r>
            <a:endParaRPr lang="en-GB" sz="3200" b="1" u="none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2043953"/>
            <a:ext cx="7841521" cy="454947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mk-MK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Истражување што ја поткрепува стратешката и оперативната работа на Секторските совети за вештини и осигурува дека одлуките се предводени од работодавачите.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</a:p>
          <a:p>
            <a:pPr eaLnBrk="1" hangingPunct="1"/>
            <a:endParaRPr lang="en-GB" sz="2800" dirty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lvl="2">
              <a:lnSpc>
                <a:spcPts val="2700"/>
              </a:lnSpc>
            </a:pPr>
            <a:r>
              <a:rPr lang="mk-MK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Трендови на регрутирање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lvl="2">
              <a:lnSpc>
                <a:spcPts val="2700"/>
              </a:lnSpc>
            </a:pPr>
            <a:r>
              <a:rPr lang="mk-MK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Промени кај работната сила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lvl="2">
              <a:lnSpc>
                <a:spcPts val="2700"/>
              </a:lnSpc>
            </a:pPr>
            <a:r>
              <a:rPr lang="mk-MK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Калкулации за продуктивност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lvl="2">
              <a:lnSpc>
                <a:spcPts val="2700"/>
              </a:lnSpc>
            </a:pPr>
            <a:r>
              <a:rPr lang="mk-MK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Односи во вработувањето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lvl="2">
              <a:lnSpc>
                <a:spcPts val="2700"/>
              </a:lnSpc>
            </a:pPr>
            <a:r>
              <a:rPr lang="mk-MK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Потреба за обука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lvl="2">
              <a:lnSpc>
                <a:spcPts val="2700"/>
              </a:lnSpc>
            </a:pPr>
            <a:r>
              <a:rPr lang="mk-MK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Трендови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+mn-lt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999" y="586084"/>
            <a:ext cx="5979887" cy="852751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mk-MK" sz="3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Учење на работа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mk-MK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стажирање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899410" y="2157692"/>
            <a:ext cx="7568367" cy="4394514"/>
          </a:xfrm>
        </p:spPr>
        <p:txBody>
          <a:bodyPr>
            <a:normAutofit/>
          </a:bodyPr>
          <a:lstStyle/>
          <a:p>
            <a:pPr>
              <a:spcAft>
                <a:spcPct val="25000"/>
              </a:spcAft>
              <a:buClr>
                <a:schemeClr val="folHlink"/>
              </a:buClr>
              <a:buFontTx/>
              <a:buNone/>
            </a:pPr>
            <a:r>
              <a:rPr lang="mk-MK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Стажирањето е програма за учење што опфаќа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</a:pPr>
            <a:r>
              <a:rPr lang="mk-MK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Способност на работното место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n-US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</a:pPr>
            <a:r>
              <a:rPr lang="mk-MK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Знаење и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; </a:t>
            </a:r>
            <a:endParaRPr lang="en-US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</a:pPr>
            <a:r>
              <a:rPr lang="mk-MK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Пренослив развој за работа, во работа.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ct val="25000"/>
              </a:spcAft>
              <a:buClr>
                <a:schemeClr val="folHlink"/>
              </a:buClr>
              <a:buFontTx/>
              <a:buNone/>
            </a:pPr>
            <a:r>
              <a:rPr lang="mk-MK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Затоа побарувачката доаѓа од работодавачите.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54268" y="625642"/>
            <a:ext cx="7050087" cy="787250"/>
          </a:xfrm>
        </p:spPr>
        <p:txBody>
          <a:bodyPr/>
          <a:lstStyle/>
          <a:p>
            <a:r>
              <a:rPr lang="mk-MK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Модел на стажирање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56649" y="1273175"/>
            <a:ext cx="7603958" cy="4576763"/>
            <a:chOff x="2356" y="3090"/>
            <a:chExt cx="7194" cy="4320"/>
          </a:xfrm>
        </p:grpSpPr>
        <p:sp>
          <p:nvSpPr>
            <p:cNvPr id="101991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356" y="3090"/>
              <a:ext cx="7194" cy="4320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GB"/>
            </a:p>
          </p:txBody>
        </p:sp>
        <p:sp>
          <p:nvSpPr>
            <p:cNvPr id="1019915" name="Text Box 11"/>
            <p:cNvSpPr txBox="1">
              <a:spLocks noChangeArrowheads="1"/>
            </p:cNvSpPr>
            <p:nvPr/>
          </p:nvSpPr>
          <p:spPr bwMode="auto">
            <a:xfrm>
              <a:off x="2356" y="3499"/>
              <a:ext cx="2909" cy="16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r>
                <a:rPr lang="mk-MK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Способност</a:t>
              </a:r>
              <a:r>
                <a:rPr lang="en-GB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en-GB" sz="2000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eaLnBrk="0" hangingPunct="0">
                <a:buFontTx/>
                <a:buNone/>
              </a:pPr>
              <a:r>
                <a:rPr lang="mk-MK" sz="20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Квалификација за занимање или еквивалентна програма на работодавач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19914" name="Text Box 10"/>
            <p:cNvSpPr txBox="1">
              <a:spLocks noChangeArrowheads="1"/>
            </p:cNvSpPr>
            <p:nvPr/>
          </p:nvSpPr>
          <p:spPr bwMode="auto">
            <a:xfrm>
              <a:off x="6402" y="3522"/>
              <a:ext cx="3091" cy="1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r>
                <a:rPr lang="mk-MK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Знаење</a:t>
              </a:r>
              <a:endParaRPr lang="en-GB" sz="2000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eaLnBrk="0" hangingPunct="0">
                <a:buFontTx/>
                <a:buNone/>
              </a:pPr>
              <a:r>
                <a:rPr lang="mk-MK" b="1" dirty="0" smtClean="0">
                  <a:solidFill>
                    <a:schemeClr val="accent1">
                      <a:lumMod val="50000"/>
                    </a:schemeClr>
                  </a:solidFill>
                  <a:cs typeface="Calibri" pitchFamily="34" charset="0"/>
                </a:rPr>
                <a:t>Технички сертификат со задолжителни основни единици и избор од единици од националната индустрија</a:t>
              </a:r>
            </a:p>
            <a:p>
              <a:pPr eaLnBrk="0" hangingPunct="0">
                <a:buFontTx/>
                <a:buNone/>
              </a:pPr>
              <a:r>
                <a:rPr lang="mk-MK" b="1" dirty="0" smtClean="0">
                  <a:solidFill>
                    <a:schemeClr val="accent1">
                      <a:lumMod val="50000"/>
                    </a:schemeClr>
                  </a:solidFill>
                  <a:cs typeface="Calibri" pitchFamily="34" charset="0"/>
                </a:rPr>
                <a:t>и единици што потекнуваат од работодавачот</a:t>
              </a:r>
              <a:endParaRPr lang="en-GB" b="1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endParaRPr>
            </a:p>
            <a:p>
              <a:pPr eaLnBrk="0" hangingPunct="0">
                <a:buFontTx/>
                <a:buNone/>
              </a:pP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19912" name="Text Box 8"/>
            <p:cNvSpPr txBox="1">
              <a:spLocks noChangeArrowheads="1"/>
            </p:cNvSpPr>
            <p:nvPr/>
          </p:nvSpPr>
          <p:spPr bwMode="auto">
            <a:xfrm>
              <a:off x="4356" y="5930"/>
              <a:ext cx="3047" cy="1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r>
                <a:rPr lang="mk-MK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Преносливи вештини</a:t>
              </a:r>
              <a:endParaRPr lang="en-GB" sz="2000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eaLnBrk="0" hangingPunct="0">
                <a:buFontTx/>
                <a:buNone/>
              </a:pPr>
              <a:r>
                <a:rPr lang="mk-MK" sz="20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Мапирани и оценети со елемент на способност или знаење</a:t>
              </a:r>
              <a:endParaRPr lang="en-GB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eaLnBrk="0" hangingPunct="0">
                <a:buFontTx/>
                <a:buNone/>
              </a:pP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19911" name="Line 7"/>
            <p:cNvSpPr>
              <a:spLocks noChangeShapeType="1"/>
            </p:cNvSpPr>
            <p:nvPr/>
          </p:nvSpPr>
          <p:spPr bwMode="auto">
            <a:xfrm>
              <a:off x="5265" y="4098"/>
              <a:ext cx="1137" cy="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9910" name="Line 6"/>
            <p:cNvSpPr>
              <a:spLocks noChangeShapeType="1"/>
            </p:cNvSpPr>
            <p:nvPr/>
          </p:nvSpPr>
          <p:spPr bwMode="auto">
            <a:xfrm flipH="1">
              <a:off x="7403" y="5394"/>
              <a:ext cx="618" cy="536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9909" name="Line 5"/>
            <p:cNvSpPr>
              <a:spLocks noChangeShapeType="1"/>
            </p:cNvSpPr>
            <p:nvPr/>
          </p:nvSpPr>
          <p:spPr bwMode="auto">
            <a:xfrm>
              <a:off x="2765" y="5176"/>
              <a:ext cx="1591" cy="754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4067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999" y="895367"/>
            <a:ext cx="5979887" cy="632725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mk-MK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Национални академии за вештини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858780"/>
            <a:ext cx="8229600" cy="473464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Предводени и поддржани од работодавачите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Одлична обука, осигурен квалитет на највисоко ниво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Расадник за нови програми и квалификации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Неспоредлива иновација – најнапредни решенија за вработените во индустријата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Фокус на тековни и идни бизнис потреби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74288" y="583370"/>
            <a:ext cx="7772400" cy="4857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mk-MK" sz="3000" dirty="0" smtClean="0">
                <a:cs typeface="+mj-cs"/>
              </a:rPr>
              <a:t>Контекстот во Велика Британија</a:t>
            </a:r>
            <a:endParaRPr lang="en-GB" sz="3000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5" y="1916833"/>
            <a:ext cx="5916612" cy="819490"/>
          </a:xfrm>
        </p:spPr>
        <p:txBody>
          <a:bodyPr>
            <a:noAutofit/>
          </a:bodyPr>
          <a:lstStyle/>
          <a:p>
            <a:pPr marL="0" indent="0" algn="ctr">
              <a:defRPr/>
            </a:pPr>
            <a:r>
              <a:rPr lang="mk-MK" sz="1800" dirty="0" smtClean="0">
                <a:ea typeface="+mn-ea"/>
                <a:cs typeface="+mn-cs"/>
              </a:rPr>
              <a:t>Димензија на четири земји и </a:t>
            </a:r>
          </a:p>
          <a:p>
            <a:pPr marL="0" indent="0" algn="ctr">
              <a:defRPr/>
            </a:pPr>
            <a:r>
              <a:rPr lang="mk-MK" sz="1800" dirty="0" smtClean="0">
                <a:ea typeface="+mn-ea"/>
                <a:cs typeface="+mn-cs"/>
              </a:rPr>
              <a:t>пристап кон развивање политики</a:t>
            </a:r>
            <a:endParaRPr lang="en-GB" sz="1800" dirty="0">
              <a:ea typeface="+mn-ea"/>
              <a:cs typeface="+mn-cs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GB" sz="825" dirty="0">
              <a:ea typeface="+mn-ea"/>
              <a:cs typeface="+mn-cs"/>
            </a:endParaRP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256032" y="2889504"/>
            <a:ext cx="8616639" cy="3194304"/>
            <a:chOff x="-534018" y="1484784"/>
            <a:chExt cx="9823973" cy="4032448"/>
          </a:xfrm>
        </p:grpSpPr>
        <p:sp>
          <p:nvSpPr>
            <p:cNvPr id="5" name="Rounded Rectangle 4"/>
            <p:cNvSpPr/>
            <p:nvPr/>
          </p:nvSpPr>
          <p:spPr>
            <a:xfrm>
              <a:off x="2363828" y="1484784"/>
              <a:ext cx="4248472" cy="71966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mk-MK" sz="1600" dirty="0" smtClean="0"/>
                <a:t>Парламент на ВБ (Вестминстер</a:t>
              </a:r>
              <a:r>
                <a:rPr lang="en-GB" sz="1200" dirty="0" smtClean="0"/>
                <a:t>)</a:t>
              </a:r>
              <a:endParaRPr lang="en-GB" sz="12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-534018" y="4293992"/>
              <a:ext cx="1384046" cy="122324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mk-MK" sz="1200" dirty="0" smtClean="0"/>
                <a:t>Министерство за образование</a:t>
              </a:r>
              <a:endParaRPr lang="en-GB" sz="12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11503" y="4284345"/>
              <a:ext cx="1391910" cy="122324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mk-MK" sz="1200" dirty="0" smtClean="0"/>
                <a:t>Министерство за бизнис, иновација и вештини</a:t>
              </a:r>
              <a:endParaRPr lang="en-GB" sz="12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770786" y="2652072"/>
              <a:ext cx="1511834" cy="122324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mk-MK" sz="1200" dirty="0" smtClean="0"/>
                <a:t>Велшка</a:t>
              </a:r>
            </a:p>
            <a:p>
              <a:pPr algn="ctr">
                <a:defRPr/>
              </a:pPr>
              <a:r>
                <a:rPr lang="mk-MK" sz="1200" dirty="0" smtClean="0"/>
                <a:t>влада</a:t>
              </a:r>
              <a:endParaRPr lang="en-GB" sz="12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20125" y="2652072"/>
              <a:ext cx="1224803" cy="122324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mk-MK" sz="1200" dirty="0" smtClean="0"/>
                <a:t>Собрание на Северна Ирска</a:t>
              </a:r>
              <a:endParaRPr lang="en-GB" sz="12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848896" y="1799276"/>
              <a:ext cx="1441059" cy="122324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mk-MK" sz="1200" dirty="0" smtClean="0"/>
                <a:t>Шкотски парламент</a:t>
              </a:r>
              <a:endParaRPr lang="en-GB" sz="12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60955" y="4293992"/>
              <a:ext cx="1380114" cy="122324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mk-MK" sz="1200" dirty="0" smtClean="0"/>
                <a:t>Министерство за образование и вештини</a:t>
              </a:r>
              <a:endParaRPr lang="en-GB" sz="12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286552" y="4284345"/>
              <a:ext cx="1446957" cy="122324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mk-MK" sz="1200" dirty="0" smtClean="0"/>
                <a:t>Министерство за вработување и учење</a:t>
              </a:r>
              <a:endParaRPr lang="en-GB" sz="12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790523" y="4293992"/>
              <a:ext cx="1336863" cy="122324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mk-MK" sz="1100" dirty="0" smtClean="0"/>
                <a:t>Министерство за образование</a:t>
              </a:r>
              <a:endParaRPr lang="en-GB" sz="11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48896" y="3472066"/>
              <a:ext cx="1332931" cy="122517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mk-MK" sz="1200" dirty="0" smtClean="0"/>
                <a:t>Шкотска влада</a:t>
              </a:r>
              <a:endParaRPr lang="en-GB" sz="1200" dirty="0"/>
            </a:p>
            <a:p>
              <a:pPr algn="ctr">
                <a:defRPr/>
              </a:pPr>
              <a:r>
                <a:rPr lang="en-GB" sz="1200" dirty="0" smtClean="0"/>
                <a:t>[</a:t>
              </a:r>
              <a:r>
                <a:rPr lang="mk-MK" sz="1200" dirty="0" smtClean="0"/>
                <a:t>Учење и правда</a:t>
              </a:r>
              <a:r>
                <a:rPr lang="en-GB" sz="1200" dirty="0" smtClean="0"/>
                <a:t>]</a:t>
              </a:r>
              <a:endParaRPr lang="en-GB" sz="1200" dirty="0"/>
            </a:p>
          </p:txBody>
        </p:sp>
        <p:cxnSp>
          <p:nvCxnSpPr>
            <p:cNvPr id="15" name="Straight Connector 14"/>
            <p:cNvCxnSpPr>
              <a:stCxn id="5" idx="2"/>
            </p:cNvCxnSpPr>
            <p:nvPr/>
          </p:nvCxnSpPr>
          <p:spPr>
            <a:xfrm>
              <a:off x="4487081" y="2204451"/>
              <a:ext cx="0" cy="2160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1427" y="2410896"/>
              <a:ext cx="7657470" cy="96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1427" y="2420544"/>
              <a:ext cx="0" cy="18425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0"/>
            </p:cNvCxnSpPr>
            <p:nvPr/>
          </p:nvCxnSpPr>
          <p:spPr>
            <a:xfrm flipH="1" flipV="1">
              <a:off x="1795662" y="2410896"/>
              <a:ext cx="11796" cy="187344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0"/>
            </p:cNvCxnSpPr>
            <p:nvPr/>
          </p:nvCxnSpPr>
          <p:spPr>
            <a:xfrm flipV="1">
              <a:off x="3527685" y="2420544"/>
              <a:ext cx="11796" cy="2315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0"/>
            </p:cNvCxnSpPr>
            <p:nvPr/>
          </p:nvCxnSpPr>
          <p:spPr>
            <a:xfrm flipV="1">
              <a:off x="3451013" y="3875312"/>
              <a:ext cx="0" cy="4186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0"/>
            </p:cNvCxnSpPr>
            <p:nvPr/>
          </p:nvCxnSpPr>
          <p:spPr>
            <a:xfrm flipV="1">
              <a:off x="5733509" y="2420544"/>
              <a:ext cx="0" cy="2315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10030" y="4066322"/>
              <a:ext cx="1470549" cy="173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0"/>
            </p:cNvCxnSpPr>
            <p:nvPr/>
          </p:nvCxnSpPr>
          <p:spPr>
            <a:xfrm flipV="1">
              <a:off x="5010030" y="4066322"/>
              <a:ext cx="0" cy="2180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0"/>
            </p:cNvCxnSpPr>
            <p:nvPr/>
          </p:nvCxnSpPr>
          <p:spPr>
            <a:xfrm flipV="1">
              <a:off x="6458954" y="4083688"/>
              <a:ext cx="0" cy="2103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2"/>
            </p:cNvCxnSpPr>
            <p:nvPr/>
          </p:nvCxnSpPr>
          <p:spPr>
            <a:xfrm>
              <a:off x="5733509" y="3875312"/>
              <a:ext cx="0" cy="2083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2"/>
            </p:cNvCxnSpPr>
            <p:nvPr/>
          </p:nvCxnSpPr>
          <p:spPr>
            <a:xfrm flipH="1">
              <a:off x="8570407" y="3022516"/>
              <a:ext cx="0" cy="4167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76" y="1227492"/>
            <a:ext cx="2171190" cy="226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5875" y="6250400"/>
            <a:ext cx="1634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400" dirty="0" smtClean="0">
                <a:latin typeface="Arial"/>
                <a:cs typeface="Arial"/>
              </a:rPr>
              <a:t>Извор</a:t>
            </a:r>
            <a:r>
              <a:rPr lang="en-US" sz="1400" dirty="0" smtClean="0">
                <a:latin typeface="Arial"/>
                <a:cs typeface="Arial"/>
              </a:rPr>
              <a:t>: People 1st</a:t>
            </a:r>
          </a:p>
        </p:txBody>
      </p:sp>
    </p:spTree>
    <p:extLst>
      <p:ext uri="{BB962C8B-B14F-4D97-AF65-F5344CB8AC3E}">
        <p14:creationId xmlns:p14="http://schemas.microsoft.com/office/powerpoint/2010/main" val="9643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00424" y="2198915"/>
            <a:ext cx="8229600" cy="4394514"/>
          </a:xfrm>
        </p:spPr>
        <p:txBody>
          <a:bodyPr/>
          <a:lstStyle/>
          <a:p>
            <a:pPr lvl="3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FontTx/>
              <a:buNone/>
            </a:pPr>
            <a:endParaRPr lang="en-US" sz="2800" dirty="0"/>
          </a:p>
          <a:p>
            <a:pPr lvl="3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FontTx/>
              <a:buNone/>
            </a:pPr>
            <a:endParaRPr lang="en-US" sz="1800" b="1" dirty="0" smtClean="0"/>
          </a:p>
          <a:p>
            <a:pPr lvl="3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FontTx/>
              <a:buNone/>
            </a:pPr>
            <a:endParaRPr lang="en-US" sz="1800" b="1" dirty="0"/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4008438" y="3069939"/>
            <a:ext cx="1439862" cy="1439863"/>
          </a:xfrm>
          <a:custGeom>
            <a:avLst/>
            <a:gdLst/>
            <a:ahLst/>
            <a:cxnLst>
              <a:cxn ang="0">
                <a:pos x="0" y="832"/>
              </a:cxn>
              <a:cxn ang="0">
                <a:pos x="832" y="0"/>
              </a:cxn>
              <a:cxn ang="0">
                <a:pos x="1663" y="832"/>
              </a:cxn>
              <a:cxn ang="0">
                <a:pos x="1663" y="832"/>
              </a:cxn>
              <a:cxn ang="0">
                <a:pos x="832" y="1663"/>
              </a:cxn>
              <a:cxn ang="0">
                <a:pos x="0" y="832"/>
              </a:cxn>
            </a:cxnLst>
            <a:rect l="0" t="0" r="r" b="b"/>
            <a:pathLst>
              <a:path w="1663" h="1663">
                <a:moveTo>
                  <a:pt x="0" y="832"/>
                </a:moveTo>
                <a:cubicBezTo>
                  <a:pt x="0" y="373"/>
                  <a:pt x="373" y="0"/>
                  <a:pt x="832" y="0"/>
                </a:cubicBezTo>
                <a:cubicBezTo>
                  <a:pt x="1291" y="0"/>
                  <a:pt x="1663" y="373"/>
                  <a:pt x="1663" y="832"/>
                </a:cubicBezTo>
                <a:cubicBezTo>
                  <a:pt x="1663" y="832"/>
                  <a:pt x="1663" y="832"/>
                  <a:pt x="1663" y="832"/>
                </a:cubicBezTo>
                <a:cubicBezTo>
                  <a:pt x="1663" y="1291"/>
                  <a:pt x="1291" y="1663"/>
                  <a:pt x="832" y="1663"/>
                </a:cubicBezTo>
                <a:cubicBezTo>
                  <a:pt x="373" y="1663"/>
                  <a:pt x="0" y="1291"/>
                  <a:pt x="0" y="832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46118" y="3537672"/>
            <a:ext cx="11747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mk-MK" sz="1600" b="1" dirty="0" smtClean="0">
                <a:solidFill>
                  <a:srgbClr val="590082"/>
                </a:solidFill>
                <a:latin typeface="Calibri" pitchFamily="34" charset="0"/>
                <a:cs typeface="Calibri" pitchFamily="34" charset="0"/>
              </a:rPr>
              <a:t>ДИРЕКТОР НА АКАДЕМИЈА</a:t>
            </a:r>
            <a:endParaRPr lang="en-US" sz="1600" b="1" dirty="0">
              <a:solidFill>
                <a:srgbClr val="5900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Freeform 17"/>
          <p:cNvSpPr>
            <a:spLocks/>
          </p:cNvSpPr>
          <p:nvPr/>
        </p:nvSpPr>
        <p:spPr bwMode="auto">
          <a:xfrm>
            <a:off x="1526020" y="2862119"/>
            <a:ext cx="1708150" cy="1706563"/>
          </a:xfrm>
          <a:custGeom>
            <a:avLst/>
            <a:gdLst/>
            <a:ahLst/>
            <a:cxnLst>
              <a:cxn ang="0">
                <a:pos x="0" y="1397"/>
              </a:cxn>
              <a:cxn ang="0">
                <a:pos x="1397" y="0"/>
              </a:cxn>
              <a:cxn ang="0">
                <a:pos x="2795" y="1397"/>
              </a:cxn>
              <a:cxn ang="0">
                <a:pos x="2795" y="1397"/>
              </a:cxn>
              <a:cxn ang="0">
                <a:pos x="1397" y="2793"/>
              </a:cxn>
              <a:cxn ang="0">
                <a:pos x="0" y="1397"/>
              </a:cxn>
            </a:cxnLst>
            <a:rect l="0" t="0" r="r" b="b"/>
            <a:pathLst>
              <a:path w="2795" h="2793">
                <a:moveTo>
                  <a:pt x="0" y="1397"/>
                </a:moveTo>
                <a:cubicBezTo>
                  <a:pt x="0" y="625"/>
                  <a:pt x="625" y="0"/>
                  <a:pt x="1397" y="0"/>
                </a:cubicBezTo>
                <a:cubicBezTo>
                  <a:pt x="2169" y="0"/>
                  <a:pt x="2795" y="625"/>
                  <a:pt x="2795" y="1397"/>
                </a:cubicBezTo>
                <a:cubicBezTo>
                  <a:pt x="2795" y="1397"/>
                  <a:pt x="2795" y="1397"/>
                  <a:pt x="2795" y="1397"/>
                </a:cubicBezTo>
                <a:cubicBezTo>
                  <a:pt x="2795" y="2168"/>
                  <a:pt x="2169" y="2793"/>
                  <a:pt x="1397" y="2793"/>
                </a:cubicBezTo>
                <a:cubicBezTo>
                  <a:pt x="625" y="2793"/>
                  <a:pt x="0" y="2168"/>
                  <a:pt x="0" y="1397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643641" y="3136179"/>
            <a:ext cx="14668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mk-MK" sz="2000" b="1" dirty="0" smtClean="0">
                <a:solidFill>
                  <a:srgbClr val="590082"/>
                </a:solidFill>
                <a:latin typeface="Calibri" pitchFamily="34" charset="0"/>
                <a:cs typeface="Calibri" pitchFamily="34" charset="0"/>
              </a:rPr>
              <a:t>Испорака во нови и иновативни услови</a:t>
            </a:r>
            <a:endParaRPr lang="en-US" sz="2000" b="1" dirty="0">
              <a:solidFill>
                <a:srgbClr val="5900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reeform 4"/>
          <p:cNvSpPr>
            <a:spLocks/>
          </p:cNvSpPr>
          <p:nvPr/>
        </p:nvSpPr>
        <p:spPr bwMode="auto">
          <a:xfrm>
            <a:off x="6270625" y="2881745"/>
            <a:ext cx="1708150" cy="1659227"/>
          </a:xfrm>
          <a:custGeom>
            <a:avLst/>
            <a:gdLst/>
            <a:ahLst/>
            <a:cxnLst>
              <a:cxn ang="0">
                <a:pos x="0" y="1397"/>
              </a:cxn>
              <a:cxn ang="0">
                <a:pos x="1397" y="0"/>
              </a:cxn>
              <a:cxn ang="0">
                <a:pos x="2795" y="1397"/>
              </a:cxn>
              <a:cxn ang="0">
                <a:pos x="2795" y="1397"/>
              </a:cxn>
              <a:cxn ang="0">
                <a:pos x="1397" y="2793"/>
              </a:cxn>
              <a:cxn ang="0">
                <a:pos x="0" y="1397"/>
              </a:cxn>
            </a:cxnLst>
            <a:rect l="0" t="0" r="r" b="b"/>
            <a:pathLst>
              <a:path w="2795" h="2793">
                <a:moveTo>
                  <a:pt x="0" y="1397"/>
                </a:moveTo>
                <a:cubicBezTo>
                  <a:pt x="0" y="625"/>
                  <a:pt x="625" y="0"/>
                  <a:pt x="1397" y="0"/>
                </a:cubicBezTo>
                <a:cubicBezTo>
                  <a:pt x="2169" y="0"/>
                  <a:pt x="2795" y="625"/>
                  <a:pt x="2795" y="1397"/>
                </a:cubicBezTo>
                <a:cubicBezTo>
                  <a:pt x="2795" y="1397"/>
                  <a:pt x="2795" y="1397"/>
                  <a:pt x="2795" y="1397"/>
                </a:cubicBezTo>
                <a:cubicBezTo>
                  <a:pt x="2795" y="2168"/>
                  <a:pt x="2169" y="2793"/>
                  <a:pt x="1397" y="2793"/>
                </a:cubicBezTo>
                <a:cubicBezTo>
                  <a:pt x="625" y="2793"/>
                  <a:pt x="0" y="2168"/>
                  <a:pt x="0" y="1397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6415809" y="3136179"/>
            <a:ext cx="14668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mk-MK" b="1" dirty="0" smtClean="0">
                <a:solidFill>
                  <a:srgbClr val="590082"/>
                </a:solidFill>
                <a:cs typeface="Calibri" pitchFamily="34" charset="0"/>
              </a:rPr>
              <a:t>Испорака преку најдобрите</a:t>
            </a:r>
          </a:p>
          <a:p>
            <a:pPr algn="ctr"/>
            <a:r>
              <a:rPr lang="mk-MK" b="1" dirty="0" smtClean="0">
                <a:solidFill>
                  <a:srgbClr val="590082"/>
                </a:solidFill>
                <a:cs typeface="Calibri" pitchFamily="34" charset="0"/>
              </a:rPr>
              <a:t>Носители на учење</a:t>
            </a:r>
            <a:endParaRPr lang="en-US" b="1" dirty="0">
              <a:solidFill>
                <a:srgbClr val="590082"/>
              </a:solidFill>
              <a:cs typeface="Calibri" pitchFamily="34" charset="0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3422938" y="5256934"/>
            <a:ext cx="2592388" cy="919014"/>
          </a:xfrm>
          <a:custGeom>
            <a:avLst/>
            <a:gdLst/>
            <a:ahLst/>
            <a:cxnLst>
              <a:cxn ang="0">
                <a:pos x="1331" y="1224"/>
              </a:cxn>
              <a:cxn ang="0">
                <a:pos x="1633" y="922"/>
              </a:cxn>
              <a:cxn ang="0">
                <a:pos x="1633" y="922"/>
              </a:cxn>
              <a:cxn ang="0">
                <a:pos x="1633" y="302"/>
              </a:cxn>
              <a:cxn ang="0">
                <a:pos x="1331" y="0"/>
              </a:cxn>
              <a:cxn ang="0">
                <a:pos x="303" y="0"/>
              </a:cxn>
              <a:cxn ang="0">
                <a:pos x="0" y="302"/>
              </a:cxn>
              <a:cxn ang="0">
                <a:pos x="0" y="922"/>
              </a:cxn>
              <a:cxn ang="0">
                <a:pos x="303" y="1224"/>
              </a:cxn>
              <a:cxn ang="0">
                <a:pos x="1331" y="1224"/>
              </a:cxn>
            </a:cxnLst>
            <a:rect l="0" t="0" r="r" b="b"/>
            <a:pathLst>
              <a:path w="1633" h="1224">
                <a:moveTo>
                  <a:pt x="1331" y="1224"/>
                </a:moveTo>
                <a:cubicBezTo>
                  <a:pt x="1498" y="1224"/>
                  <a:pt x="1633" y="1089"/>
                  <a:pt x="1633" y="922"/>
                </a:cubicBezTo>
                <a:lnTo>
                  <a:pt x="1633" y="922"/>
                </a:lnTo>
                <a:lnTo>
                  <a:pt x="1633" y="302"/>
                </a:lnTo>
                <a:cubicBezTo>
                  <a:pt x="1633" y="135"/>
                  <a:pt x="1498" y="0"/>
                  <a:pt x="1331" y="0"/>
                </a:cubicBezTo>
                <a:lnTo>
                  <a:pt x="303" y="0"/>
                </a:lnTo>
                <a:cubicBezTo>
                  <a:pt x="136" y="0"/>
                  <a:pt x="0" y="135"/>
                  <a:pt x="0" y="302"/>
                </a:cubicBezTo>
                <a:lnTo>
                  <a:pt x="0" y="922"/>
                </a:lnTo>
                <a:cubicBezTo>
                  <a:pt x="0" y="1089"/>
                  <a:pt x="136" y="1224"/>
                  <a:pt x="303" y="1224"/>
                </a:cubicBezTo>
                <a:lnTo>
                  <a:pt x="1331" y="1224"/>
                </a:lnTo>
                <a:close/>
              </a:path>
            </a:pathLst>
          </a:custGeom>
          <a:solidFill>
            <a:srgbClr val="CCFFCC"/>
          </a:solidFill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574184" y="5328372"/>
            <a:ext cx="2305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mk-MK" b="1" dirty="0" smtClean="0">
                <a:solidFill>
                  <a:srgbClr val="590082"/>
                </a:solidFill>
                <a:latin typeface="Calibri" pitchFamily="34" charset="0"/>
                <a:cs typeface="Calibri" pitchFamily="34" charset="0"/>
              </a:rPr>
              <a:t>Најдобро снабдување поддржано од работодавачите</a:t>
            </a:r>
            <a:endParaRPr lang="en-US" b="1" dirty="0">
              <a:solidFill>
                <a:srgbClr val="5900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080183" y="1469447"/>
            <a:ext cx="3240087" cy="723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92739" y="1543339"/>
            <a:ext cx="31972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/>
            <a:r>
              <a:rPr lang="mk-MK" sz="1600" b="1" dirty="0" smtClean="0">
                <a:solidFill>
                  <a:srgbClr val="590082"/>
                </a:solidFill>
                <a:latin typeface="Calibri" pitchFamily="34" charset="0"/>
                <a:cs typeface="Calibri" pitchFamily="34" charset="0"/>
              </a:rPr>
              <a:t>Предводени од работодавачите преку Национален одбор</a:t>
            </a:r>
            <a:endParaRPr lang="en-US" sz="1600" b="1" dirty="0">
              <a:solidFill>
                <a:srgbClr val="5900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3307773" y="3582411"/>
            <a:ext cx="609600" cy="328612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279" y="559"/>
              </a:cxn>
              <a:cxn ang="0">
                <a:pos x="349" y="489"/>
              </a:cxn>
              <a:cxn ang="0">
                <a:pos x="209" y="349"/>
              </a:cxn>
              <a:cxn ang="0">
                <a:pos x="838" y="349"/>
              </a:cxn>
              <a:cxn ang="0">
                <a:pos x="838" y="210"/>
              </a:cxn>
              <a:cxn ang="0">
                <a:pos x="209" y="210"/>
              </a:cxn>
              <a:cxn ang="0">
                <a:pos x="349" y="70"/>
              </a:cxn>
              <a:cxn ang="0">
                <a:pos x="279" y="0"/>
              </a:cxn>
              <a:cxn ang="0">
                <a:pos x="0" y="280"/>
              </a:cxn>
            </a:cxnLst>
            <a:rect l="0" t="0" r="r" b="b"/>
            <a:pathLst>
              <a:path w="838" h="559">
                <a:moveTo>
                  <a:pt x="0" y="280"/>
                </a:moveTo>
                <a:lnTo>
                  <a:pt x="279" y="559"/>
                </a:lnTo>
                <a:lnTo>
                  <a:pt x="349" y="489"/>
                </a:lnTo>
                <a:lnTo>
                  <a:pt x="209" y="349"/>
                </a:lnTo>
                <a:lnTo>
                  <a:pt x="838" y="349"/>
                </a:lnTo>
                <a:lnTo>
                  <a:pt x="838" y="210"/>
                </a:lnTo>
                <a:lnTo>
                  <a:pt x="209" y="210"/>
                </a:lnTo>
                <a:lnTo>
                  <a:pt x="349" y="70"/>
                </a:lnTo>
                <a:lnTo>
                  <a:pt x="279" y="0"/>
                </a:lnTo>
                <a:lnTo>
                  <a:pt x="0" y="28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5521325" y="3561195"/>
            <a:ext cx="639330" cy="328613"/>
          </a:xfrm>
          <a:custGeom>
            <a:avLst/>
            <a:gdLst/>
            <a:ahLst/>
            <a:cxnLst>
              <a:cxn ang="0">
                <a:pos x="727" y="280"/>
              </a:cxn>
              <a:cxn ang="0">
                <a:pos x="447" y="0"/>
              </a:cxn>
              <a:cxn ang="0">
                <a:pos x="377" y="70"/>
              </a:cxn>
              <a:cxn ang="0">
                <a:pos x="517" y="210"/>
              </a:cxn>
              <a:cxn ang="0">
                <a:pos x="0" y="210"/>
              </a:cxn>
              <a:cxn ang="0">
                <a:pos x="0" y="349"/>
              </a:cxn>
              <a:cxn ang="0">
                <a:pos x="517" y="349"/>
              </a:cxn>
              <a:cxn ang="0">
                <a:pos x="377" y="489"/>
              </a:cxn>
              <a:cxn ang="0">
                <a:pos x="447" y="559"/>
              </a:cxn>
              <a:cxn ang="0">
                <a:pos x="727" y="280"/>
              </a:cxn>
            </a:cxnLst>
            <a:rect l="0" t="0" r="r" b="b"/>
            <a:pathLst>
              <a:path w="727" h="559">
                <a:moveTo>
                  <a:pt x="727" y="280"/>
                </a:moveTo>
                <a:lnTo>
                  <a:pt x="447" y="0"/>
                </a:lnTo>
                <a:lnTo>
                  <a:pt x="377" y="70"/>
                </a:lnTo>
                <a:lnTo>
                  <a:pt x="517" y="210"/>
                </a:lnTo>
                <a:lnTo>
                  <a:pt x="0" y="210"/>
                </a:lnTo>
                <a:lnTo>
                  <a:pt x="0" y="349"/>
                </a:lnTo>
                <a:lnTo>
                  <a:pt x="517" y="349"/>
                </a:lnTo>
                <a:lnTo>
                  <a:pt x="377" y="489"/>
                </a:lnTo>
                <a:lnTo>
                  <a:pt x="447" y="559"/>
                </a:lnTo>
                <a:lnTo>
                  <a:pt x="727" y="28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4709102" y="2262909"/>
            <a:ext cx="1443" cy="736457"/>
          </a:xfrm>
          <a:prstGeom prst="line">
            <a:avLst/>
          </a:prstGeom>
          <a:noFill/>
          <a:ln w="57150" cap="rnd">
            <a:solidFill>
              <a:srgbClr val="4677B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 flipV="1">
            <a:off x="4729017" y="4571999"/>
            <a:ext cx="18474" cy="637309"/>
          </a:xfrm>
          <a:prstGeom prst="line">
            <a:avLst/>
          </a:prstGeom>
          <a:noFill/>
          <a:ln w="57150" cap="rnd">
            <a:solidFill>
              <a:srgbClr val="4677B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2854902" y="2272145"/>
            <a:ext cx="885825" cy="662566"/>
          </a:xfrm>
          <a:prstGeom prst="line">
            <a:avLst/>
          </a:prstGeom>
          <a:noFill/>
          <a:ln w="57150" cap="rnd">
            <a:solidFill>
              <a:srgbClr val="4677B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 flipV="1">
            <a:off x="5606470" y="2272144"/>
            <a:ext cx="951347" cy="720437"/>
          </a:xfrm>
          <a:prstGeom prst="line">
            <a:avLst/>
          </a:prstGeom>
          <a:noFill/>
          <a:ln w="57150" cap="rnd">
            <a:solidFill>
              <a:srgbClr val="4677B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2872509" y="4479636"/>
            <a:ext cx="1154546" cy="692728"/>
          </a:xfrm>
          <a:prstGeom prst="line">
            <a:avLst/>
          </a:prstGeom>
          <a:noFill/>
          <a:ln w="57150" cap="rnd">
            <a:solidFill>
              <a:srgbClr val="4677B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H="1">
            <a:off x="5366326" y="4414982"/>
            <a:ext cx="1089892" cy="738910"/>
          </a:xfrm>
          <a:prstGeom prst="line">
            <a:avLst/>
          </a:prstGeom>
          <a:noFill/>
          <a:ln w="57150" cap="rnd">
            <a:solidFill>
              <a:srgbClr val="4677B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60400" y="637017"/>
            <a:ext cx="5979887" cy="48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mk-MK" sz="3600" b="1" spc="-150" dirty="0" smtClean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Национални академии за вештини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035" y="713474"/>
            <a:ext cx="5483545" cy="632725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5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 </a:t>
            </a:r>
            <a:r>
              <a:rPr lang="mk-MK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Развивање на наставна програма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004342" y="1662562"/>
            <a:ext cx="7733258" cy="43945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Искуствено учење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Учење на работа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Виртуелно учење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Претприемничко учење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Учење засновано на технологија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999" y="713474"/>
            <a:ext cx="5979887" cy="632725"/>
          </a:xfrm>
        </p:spPr>
        <p:txBody>
          <a:bodyPr/>
          <a:lstStyle/>
          <a:p>
            <a:r>
              <a:rPr lang="mk-MK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Ангажирање на работодавачите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b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mk-MK" sz="3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предизвици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937550" y="1662562"/>
            <a:ext cx="7556982" cy="4576873"/>
          </a:xfrm>
        </p:spPr>
        <p:txBody>
          <a:bodyPr>
            <a:normAutofit lnSpcReduction="10000"/>
          </a:bodyPr>
          <a:lstStyle/>
          <a:p>
            <a:endParaRPr lang="en-GB" sz="1600" b="1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Бизнис документ за работодавачи</a:t>
            </a:r>
            <a:endParaRPr lang="en-GB" sz="30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Време</a:t>
            </a:r>
            <a:endParaRPr lang="en-GB" sz="30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Менлива владина политика и економија</a:t>
            </a:r>
            <a:endParaRPr lang="en-GB" sz="30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Недоволна поддршка од агенциите</a:t>
            </a:r>
            <a:endParaRPr lang="en-GB" sz="30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mk-MK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Развивање на стандарди и квалификации за </a:t>
            </a:r>
            <a:r>
              <a:rPr lang="mk-MK" sz="3000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сите </a:t>
            </a:r>
            <a:r>
              <a:rPr lang="mk-MK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работодавачи</a:t>
            </a:r>
            <a:endParaRPr lang="en-GB" sz="30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571500" y="17145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42938" y="1611127"/>
            <a:ext cx="78486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30000"/>
              </a:spcBef>
              <a:buFont typeface="Courier New" panose="02070309020205020404" pitchFamily="49" charset="0"/>
              <a:buChar char="o"/>
              <a:defRPr/>
            </a:pPr>
            <a:r>
              <a:rPr lang="mk-MK" sz="2000" b="1" dirty="0" smtClean="0">
                <a:solidFill>
                  <a:srgbClr val="002060"/>
                </a:solidFill>
                <a:latin typeface="+mn-lt"/>
                <a:cs typeface="+mn-cs"/>
              </a:rPr>
              <a:t>За споредба, ССВ во ВБ порано уживаа повеќе јавни средства од сличните модели во светот – но, сега опстануваат со моделот на подеднакво учество на работодавачите.</a:t>
            </a:r>
            <a:endParaRPr lang="en-GB" sz="2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2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mk-MK" sz="2000" b="1" dirty="0" smtClean="0">
                <a:solidFill>
                  <a:srgbClr val="002060"/>
                </a:solidFill>
                <a:latin typeface="+mn-lt"/>
                <a:cs typeface="+mn-cs"/>
              </a:rPr>
              <a:t>Земјите што сакаат да воспостават слични модели треба да го земат предвид раководењето, водството, финансирањето и функционирањето на секторските организации.</a:t>
            </a:r>
            <a:endParaRPr lang="en-GB" sz="2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2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mk-MK" sz="2000" b="1" dirty="0" smtClean="0">
                <a:solidFill>
                  <a:srgbClr val="002060"/>
                </a:solidFill>
                <a:latin typeface="+mn-lt"/>
                <a:cs typeface="+mn-cs"/>
              </a:rPr>
              <a:t>Во ВБ, огромното мнозинство ССВ се формално независни од државата, т.е. тие се предводени од работодавачите.</a:t>
            </a:r>
            <a:endParaRPr lang="en-GB" sz="2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endParaRPr lang="en-GB" sz="2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mk-MK" sz="2000" b="1" dirty="0" smtClean="0">
                <a:solidFill>
                  <a:srgbClr val="002060"/>
                </a:solidFill>
                <a:latin typeface="+mn-lt"/>
                <a:cs typeface="+mn-cs"/>
              </a:rPr>
              <a:t>Но, тие се регулирани од тело формирано од државата (Комисијата за вработување и вештини на ВБ) кое е директно одговорно пред министрите. </a:t>
            </a:r>
            <a:endParaRPr lang="en-GB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8000" y="774514"/>
            <a:ext cx="7104083" cy="765175"/>
          </a:xfrm>
        </p:spPr>
        <p:txBody>
          <a:bodyPr/>
          <a:lstStyle/>
          <a:p>
            <a:r>
              <a:rPr lang="mk-MK" sz="3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Научени лекции од </a:t>
            </a:r>
            <a:r>
              <a:rPr lang="mk-MK" sz="3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Велика Британија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9"/>
          <p:cNvSpPr txBox="1">
            <a:spLocks noChangeArrowheads="1"/>
          </p:cNvSpPr>
          <p:nvPr/>
        </p:nvSpPr>
        <p:spPr bwMode="auto">
          <a:xfrm>
            <a:off x="430811" y="258855"/>
            <a:ext cx="6307176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mk-MK" sz="3000" b="1" dirty="0" smtClean="0">
                <a:solidFill>
                  <a:schemeClr val="bg1"/>
                </a:solidFill>
                <a:latin typeface="Calibri" pitchFamily="34" charset="0"/>
              </a:rPr>
              <a:t>Секторски совети за вештини во ВБ</a:t>
            </a:r>
            <a:endParaRPr lang="en-US" sz="3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2312377" y="3699276"/>
            <a:ext cx="1263162" cy="37742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pic>
        <p:nvPicPr>
          <p:cNvPr id="7173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41" y="1787131"/>
            <a:ext cx="997926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S:\THE ALLIANCE - NEW S DRIVE (use this one to file)\Communications and Marketing\Logo\Alliance Master Logos\Sector Skills logos\ENGLISH\RGB Jpegs English\Cogent logo 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4" y="3025985"/>
            <a:ext cx="16764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S:\THE ALLIANCE - NEW S DRIVE (use this one to file)\Communications and Marketing\Logo\Alliance Master Logos\Sector Skills logos\ENGLISH\RGB Jpegs English\ConstructionSkills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59" y="4496753"/>
            <a:ext cx="1638300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 descr="S:\THE ALLIANCE - NEW S DRIVE (use this one to file)\Communications and Marketing\Logo\Alliance Master Logos\Sector Skills logos\ENGLISH\RGB Jpegs English\creative cultural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82" y="5338871"/>
            <a:ext cx="930519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3" descr="S:\THE ALLIANCE - NEW S DRIVE (use this one to file)\Communications and Marketing\Logo\Alliance Master Logos\Sector Skills logos\ENGLISH\RGB Jpegs English\Energy &amp; Utility Skills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6" y="5465038"/>
            <a:ext cx="1737946" cy="3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4" descr="S:\THE ALLIANCE - NEW S DRIVE (use this one to file)\Communications and Marketing\Logo\Alliance Master Logos\Sector Skills logos\ENGLISH\RGB Jpegs English\e-skillsUK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62" y="4410671"/>
            <a:ext cx="1261696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7" descr="S:\THE ALLIANCE - NEW S DRIVE (use this one to file)\Communications and Marketing\Logo\Alliance Master Logos\Sector Skills logos\ENGLISH\RGB Jpegs English\IMI 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4" y="4701693"/>
            <a:ext cx="1538654" cy="35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9" descr="S:\THE ALLIANCE - NEW S DRIVE (use this one to file)\Communications and Marketing\Logo\Alliance Master Logos\Sector Skills logos\ENGLISH\RGB Jpegs English\Lantra logo NE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69" y="3237321"/>
            <a:ext cx="1129812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1" descr="S:\THE ALLIANCE - NEW S DRIVE (use this one to file)\Communications and Marketing\Logo\Alliance Master Logos\Sector Skills logos\ENGLISH\RGB Jpegs English\People 1st 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7" y="1816892"/>
            <a:ext cx="1100504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3" descr="S:\THE ALLIANCE - NEW S DRIVE (use this one to file)\Communications and Marketing\Logo\Alliance Master Logos\Sector Skills logos\ENGLISH\RGB Jpegs English\Semta 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14" y="3284896"/>
            <a:ext cx="1396511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4" descr="S:\THE ALLIANCE - NEW S DRIVE (use this one to file)\Communications and Marketing\Logo\Alliance Master Logos\Sector Skills logos\ENGLISH\RGB Jpegs English\Skills Active 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82" y="5272696"/>
            <a:ext cx="117670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5" descr="S:\THE ALLIANCE - NEW S DRIVE (use this one to file)\Communications and Marketing\Logo\Alliance Master Logos\Sector Skills logos\ENGLISH\RGB Jpegs English\Skills for car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92" y="1790698"/>
            <a:ext cx="2327031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8" descr="S:\THE ALLIANCE - NEW S DRIVE (use this one to file)\Communications and Marketing\Logo\Alliance Master Logos\Sector Skills logos\ENGLISH\RGB Jpegs English\Skills for Health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29" y="4229170"/>
            <a:ext cx="731227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9" descr="S:\THE ALLIANCE - NEW S DRIVE (use this one to file)\Communications and Marketing\Logo\Alliance Master Logos\Sector Skills logos\ENGLISH\RGB Jpegs English\Skills for Justic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3705151"/>
            <a:ext cx="1396512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" y="1581429"/>
            <a:ext cx="1625307" cy="555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41" y="5400726"/>
            <a:ext cx="1608992" cy="4013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31" y="206463"/>
            <a:ext cx="2297955" cy="572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16187" y="2264417"/>
            <a:ext cx="18288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68692" y="2324440"/>
            <a:ext cx="2066925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47450" y="2362540"/>
            <a:ext cx="1952625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198" y="2312051"/>
            <a:ext cx="2000250" cy="55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0671" y="3756126"/>
            <a:ext cx="1257300" cy="61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91902" y="3636494"/>
            <a:ext cx="1543050" cy="657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740037" y="2934040"/>
            <a:ext cx="1504950" cy="466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69921" y="6187835"/>
            <a:ext cx="5774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k-MK" sz="1400" dirty="0" smtClean="0">
                <a:latin typeface="Arial"/>
                <a:cs typeface="Arial"/>
              </a:rPr>
              <a:t>Извор</a:t>
            </a:r>
            <a:r>
              <a:rPr lang="en-US" sz="1400" dirty="0" smtClean="0">
                <a:latin typeface="Arial"/>
                <a:cs typeface="Arial"/>
              </a:rPr>
              <a:t>: http</a:t>
            </a:r>
            <a:r>
              <a:rPr lang="en-US" sz="1400" dirty="0">
                <a:latin typeface="Arial"/>
                <a:cs typeface="Arial"/>
              </a:rPr>
              <a:t>://fisss.org/sector-skills-council-body/directory-of-sscs/</a:t>
            </a:r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53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827772"/>
            <a:ext cx="6538912" cy="4186989"/>
          </a:xfrm>
          <a:ln/>
        </p:spPr>
        <p:txBody>
          <a:bodyPr lIns="0" tIns="0" rIns="0" bIns="0"/>
          <a:lstStyle/>
          <a:p>
            <a:pPr algn="ctr"/>
            <a:r>
              <a:rPr lang="en-GB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en-GB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mk-MK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Прашања</a:t>
            </a:r>
            <a:r>
              <a:rPr lang="en-GB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?</a:t>
            </a:r>
            <a:br>
              <a:rPr lang="en-GB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en-GB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mk-MK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Благодарам</a:t>
            </a:r>
            <a:r>
              <a:rPr lang="en-GB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!</a:t>
            </a:r>
            <a:r>
              <a:rPr lang="en-GB" sz="2800" b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800" b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8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8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en-GB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  <a:hlinkClick r:id="rId3"/>
              </a:rPr>
              <a:t>ivana.aleksic@britishcouncil.rs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en-GB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+381 (0) 63 653-443</a:t>
            </a:r>
            <a:br>
              <a:rPr lang="en-GB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8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8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stephan@onethousandvolts.com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+44 (0) 7932 663 009</a:t>
            </a:r>
            <a:b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+44 (0) 20 8390 9155</a:t>
            </a:r>
            <a:endParaRPr lang="en-GB" sz="2400" b="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698750" y="4071938"/>
            <a:ext cx="58451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 dirty="0">
              <a:solidFill>
                <a:srgbClr val="590082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773363" y="3959225"/>
            <a:ext cx="58451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 dirty="0">
              <a:solidFill>
                <a:srgbClr val="590082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dirty="0" smtClean="0">
                <a:latin typeface="+mn-lt"/>
              </a:rPr>
              <a:t>Историја</a:t>
            </a:r>
            <a:endParaRPr lang="en-GB" dirty="0">
              <a:latin typeface="+mn-lt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877568"/>
            <a:ext cx="8229600" cy="4715861"/>
          </a:xfrm>
        </p:spPr>
        <p:txBody>
          <a:bodyPr>
            <a:normAutofit/>
          </a:bodyPr>
          <a:lstStyle/>
          <a:p>
            <a:pPr lvl="1"/>
            <a:r>
              <a:rPr lang="mk-MK" sz="2400" dirty="0" smtClean="0">
                <a:latin typeface="+mn-lt"/>
              </a:rPr>
              <a:t>Визија и амбиција за Вештини од светска класа и вработување</a:t>
            </a:r>
            <a:endParaRPr lang="en-GB" sz="2400" dirty="0">
              <a:latin typeface="+mn-lt"/>
            </a:endParaRPr>
          </a:p>
          <a:p>
            <a:pPr lvl="1"/>
            <a:r>
              <a:rPr lang="mk-MK" sz="2400" dirty="0" smtClean="0">
                <a:latin typeface="+mn-lt"/>
              </a:rPr>
              <a:t>Лидерство и влијание на работодавачи</a:t>
            </a:r>
            <a:endParaRPr lang="en-GB" sz="2400" dirty="0">
              <a:latin typeface="+mn-lt"/>
            </a:endParaRPr>
          </a:p>
          <a:p>
            <a:pPr lvl="1">
              <a:buFont typeface="Wingdings" pitchFamily="2" charset="2"/>
              <a:buNone/>
            </a:pPr>
            <a:endParaRPr lang="en-GB" sz="2400" dirty="0">
              <a:latin typeface="+mn-lt"/>
            </a:endParaRPr>
          </a:p>
          <a:p>
            <a:r>
              <a:rPr lang="mk-MK" sz="2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Цели за вештини во ВБ</a:t>
            </a:r>
            <a:endParaRPr lang="en-GB" sz="2400" dirty="0" smtClean="0">
              <a:latin typeface="+mn-lt"/>
            </a:endParaRPr>
          </a:p>
          <a:p>
            <a:endParaRPr lang="en-GB" sz="900" dirty="0">
              <a:latin typeface="+mn-lt"/>
            </a:endParaRPr>
          </a:p>
          <a:p>
            <a:pPr lvl="1"/>
            <a:r>
              <a:rPr lang="mk-MK" sz="2400" dirty="0" smtClean="0">
                <a:latin typeface="+mn-lt"/>
              </a:rPr>
              <a:t>Да се засили гласот на работодавачот, да се постигне поголемо водство и</a:t>
            </a:r>
            <a:endParaRPr lang="en-GB" sz="2400" dirty="0" smtClean="0">
              <a:latin typeface="+mn-lt"/>
            </a:endParaRPr>
          </a:p>
          <a:p>
            <a:pPr lvl="1"/>
            <a:r>
              <a:rPr lang="mk-MK" sz="2400" dirty="0" smtClean="0">
                <a:latin typeface="+mn-lt"/>
              </a:rPr>
              <a:t>Да се постигне најдоброто од системите за вработување и вештини</a:t>
            </a:r>
            <a:endParaRPr lang="en-GB" sz="2400" dirty="0">
              <a:latin typeface="+mn-lt"/>
            </a:endParaRPr>
          </a:p>
          <a:p>
            <a:pPr lvl="1">
              <a:buFont typeface="Wingdings" pitchFamily="2" charset="2"/>
              <a:buNone/>
            </a:pPr>
            <a:endParaRPr lang="en-GB" sz="2400" dirty="0"/>
          </a:p>
          <a:p>
            <a:pPr lvl="1"/>
            <a:endParaRPr lang="en-GB" sz="2400" dirty="0"/>
          </a:p>
          <a:p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846957"/>
            <a:ext cx="6973456" cy="632725"/>
          </a:xfrm>
        </p:spPr>
        <p:txBody>
          <a:bodyPr/>
          <a:lstStyle/>
          <a:p>
            <a:r>
              <a:rPr lang="mk-MK" dirty="0" smtClean="0"/>
              <a:t>Амбиции за вештини во </a:t>
            </a:r>
            <a:r>
              <a:rPr lang="mk-MK" dirty="0" smtClean="0"/>
              <a:t>Велика Британија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479682"/>
            <a:ext cx="5271008" cy="511374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mk-MK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ВБ да стане водач за вештини, вработување и продуктивност до 2020 година.</a:t>
            </a:r>
            <a:endParaRPr lang="en-GB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0" indent="0">
              <a:lnSpc>
                <a:spcPct val="90000"/>
              </a:lnSpc>
            </a:pPr>
            <a:endParaRPr lang="en-GB" dirty="0" smtClean="0">
              <a:latin typeface="+mn-lt"/>
            </a:endParaRPr>
          </a:p>
          <a:p>
            <a:pPr marL="0" indent="0">
              <a:lnSpc>
                <a:spcPct val="90000"/>
              </a:lnSpc>
            </a:pPr>
            <a:r>
              <a:rPr lang="mk-MK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До 2020, да биде меѓу 8 земји со најдобри постигнувања во светот</a:t>
            </a:r>
            <a:endParaRPr lang="en-GB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GB" dirty="0" smtClean="0"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95</a:t>
            </a:r>
            <a:r>
              <a:rPr lang="en-GB" dirty="0">
                <a:latin typeface="+mn-lt"/>
              </a:rPr>
              <a:t>% </a:t>
            </a:r>
            <a:r>
              <a:rPr lang="mk-MK" dirty="0" smtClean="0">
                <a:latin typeface="+mn-lt"/>
              </a:rPr>
              <a:t>од возрасните да имаат функционална писменост и нумеричка писменост</a:t>
            </a:r>
            <a:r>
              <a:rPr lang="en-GB" dirty="0" smtClean="0">
                <a:latin typeface="+mn-lt"/>
              </a:rPr>
              <a:t>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mk-MK" dirty="0" smtClean="0">
                <a:latin typeface="+mn-lt"/>
              </a:rPr>
              <a:t>Да се надминат </a:t>
            </a:r>
            <a:r>
              <a:rPr lang="en-GB" dirty="0" smtClean="0">
                <a:latin typeface="+mn-lt"/>
              </a:rPr>
              <a:t>90</a:t>
            </a:r>
            <a:r>
              <a:rPr lang="en-GB" dirty="0">
                <a:latin typeface="+mn-lt"/>
              </a:rPr>
              <a:t>% </a:t>
            </a:r>
            <a:r>
              <a:rPr lang="mk-MK" dirty="0" smtClean="0">
                <a:latin typeface="+mn-lt"/>
              </a:rPr>
              <a:t>од населнието што се квалификувале на Ниво 2;</a:t>
            </a:r>
            <a:endParaRPr lang="en-GB" dirty="0" smtClean="0"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mk-MK" dirty="0" smtClean="0">
                <a:latin typeface="+mn-lt"/>
              </a:rPr>
              <a:t>Да се помести рамнотежата на вештини од средно ниво од ЕРК Ниво 3 на Ниво 4;</a:t>
            </a:r>
            <a:endParaRPr lang="en-GB" dirty="0" smtClean="0"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mk-MK" dirty="0" smtClean="0">
                <a:latin typeface="+mn-lt"/>
              </a:rPr>
              <a:t>Вештини од светска класа, да се надминат 40% од населението што се квалификувале за Ниво 5 и погоре.</a:t>
            </a:r>
            <a:endParaRPr lang="en-GB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2715442"/>
            <a:ext cx="2422398" cy="3420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416" y="6285652"/>
            <a:ext cx="8878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/>
                <a:cs typeface="Arial"/>
              </a:rPr>
              <a:t>http://webarchive.nationalarchives.gov.uk/+/http:/www.ukces.org.uk/PDF/UKCES_FullReport_USB_A2020.pdf</a:t>
            </a:r>
            <a:endParaRPr lang="en-US" sz="1400" dirty="0" err="1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1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592"/>
            <a:ext cx="599253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0" y="2365247"/>
            <a:ext cx="2235200" cy="4228181"/>
          </a:xfrm>
        </p:spPr>
        <p:txBody>
          <a:bodyPr>
            <a:normAutofit/>
          </a:bodyPr>
          <a:lstStyle/>
          <a:p>
            <a:pPr marL="0" indent="0"/>
            <a:r>
              <a:rPr lang="mk-MK" dirty="0" smtClean="0"/>
              <a:t>Поддршка на економската обнова на земјата со локален економски развој, а интересите на клучните чинители се дел од агендата.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7999" y="633985"/>
            <a:ext cx="6124449" cy="8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 kern="1200" spc="-15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mk-MK" sz="3200" dirty="0" smtClean="0">
                <a:latin typeface="+mn-lt"/>
              </a:rPr>
              <a:t>Клучни карактеристики на успешни стручни системи базирани на моделот од </a:t>
            </a:r>
            <a:r>
              <a:rPr lang="mk-MK" sz="3200" dirty="0" smtClean="0">
                <a:latin typeface="+mn-lt"/>
              </a:rPr>
              <a:t>Велика Британија</a:t>
            </a:r>
            <a:endParaRPr lang="en-GB" sz="3200" dirty="0" smtClean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8104" y="1908557"/>
            <a:ext cx="8229600" cy="45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Arial" charset="0"/>
                <a:cs typeface="Arial"/>
              </a:defRPr>
            </a:lvl2pPr>
            <a:lvl3pPr marL="285750" indent="-285750" algn="l" defTabSz="457200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Arial" charset="0"/>
                <a:cs typeface="Arial"/>
              </a:defRPr>
            </a:lvl3pPr>
            <a:lvl4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Arial" charset="0"/>
                <a:cs typeface="Arial"/>
              </a:defRPr>
            </a:lvl4pPr>
            <a:lvl5pPr marL="2857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Arial" charset="0"/>
                <a:cs typeface="Arial"/>
              </a:defRPr>
            </a:lvl5pPr>
            <a:lvl6pPr marL="542925" indent="-2714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01688" indent="-2587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1073150" indent="-271463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1073150" algn="l"/>
              </a:tabLst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spcBef>
                <a:spcPts val="1200"/>
              </a:spcBef>
              <a:buFontTx/>
              <a:buChar char="•"/>
              <a:defRPr/>
            </a:pPr>
            <a:r>
              <a:rPr lang="mk-MK" sz="2200" dirty="0" smtClean="0">
                <a:latin typeface="+mn-lt"/>
              </a:rPr>
              <a:t>Функционална Национална рамка за квалификации</a:t>
            </a:r>
            <a:endParaRPr lang="en-GB" sz="2200" dirty="0" smtClean="0">
              <a:latin typeface="+mn-lt"/>
            </a:endParaRPr>
          </a:p>
          <a:p>
            <a:pPr marL="266700" indent="-266700">
              <a:spcBef>
                <a:spcPts val="1200"/>
              </a:spcBef>
              <a:buFontTx/>
              <a:buChar char="•"/>
              <a:defRPr/>
            </a:pPr>
            <a:r>
              <a:rPr lang="mk-MK" sz="2200" dirty="0" smtClean="0">
                <a:latin typeface="+mn-lt"/>
              </a:rPr>
              <a:t>Сите стручни квалификации се поддржани од индустријата</a:t>
            </a:r>
            <a:endParaRPr lang="en-GB" sz="2200" dirty="0" smtClean="0">
              <a:latin typeface="+mn-lt"/>
            </a:endParaRPr>
          </a:p>
          <a:p>
            <a:pPr marL="266700" indent="-266700">
              <a:spcBef>
                <a:spcPts val="1200"/>
              </a:spcBef>
              <a:buFontTx/>
              <a:buChar char="•"/>
              <a:defRPr/>
            </a:pPr>
            <a:r>
              <a:rPr lang="mk-MK" sz="2200" dirty="0" smtClean="0">
                <a:latin typeface="+mn-lt"/>
              </a:rPr>
              <a:t>Систем за осигурување на квалитет заснован на самооценување, надворешна инспекција и фокусирање на континуирано подобрување</a:t>
            </a:r>
            <a:endParaRPr lang="en-GB" sz="2200" dirty="0" smtClean="0">
              <a:latin typeface="+mn-lt"/>
            </a:endParaRPr>
          </a:p>
          <a:p>
            <a:pPr marL="266700" indent="-266700">
              <a:spcBef>
                <a:spcPts val="1200"/>
              </a:spcBef>
              <a:buFontTx/>
              <a:buChar char="•"/>
              <a:defRPr/>
            </a:pPr>
            <a:r>
              <a:rPr lang="mk-MK" sz="2200" dirty="0" smtClean="0">
                <a:latin typeface="+mn-lt"/>
              </a:rPr>
              <a:t>Колеџите се автономни корпоративни тела со врски со работодавачите</a:t>
            </a:r>
            <a:endParaRPr lang="en-GB" sz="2200" dirty="0" smtClean="0">
              <a:latin typeface="+mn-lt"/>
            </a:endParaRPr>
          </a:p>
          <a:p>
            <a:pPr marL="266700" indent="-266700">
              <a:spcBef>
                <a:spcPts val="1200"/>
              </a:spcBef>
              <a:buFontTx/>
              <a:buChar char="•"/>
              <a:defRPr/>
            </a:pPr>
            <a:r>
              <a:rPr lang="mk-MK" sz="2200" dirty="0" smtClean="0">
                <a:latin typeface="+mn-lt"/>
              </a:rPr>
              <a:t>Учење на вистинско или симулирано работно место</a:t>
            </a:r>
            <a:endParaRPr lang="en-GB" sz="2200" dirty="0" smtClean="0">
              <a:latin typeface="+mn-lt"/>
            </a:endParaRPr>
          </a:p>
          <a:p>
            <a:pPr marL="266700" indent="-266700">
              <a:spcBef>
                <a:spcPts val="1200"/>
              </a:spcBef>
              <a:buFontTx/>
              <a:buChar char="•"/>
              <a:defRPr/>
            </a:pPr>
            <a:r>
              <a:rPr lang="mk-MK" sz="2200" dirty="0" smtClean="0">
                <a:latin typeface="+mn-lt"/>
              </a:rPr>
              <a:t>Стручни квалификации: со единици и засновани на кредити</a:t>
            </a:r>
            <a:endParaRPr lang="en-GB" sz="2200" dirty="0" smtClean="0">
              <a:latin typeface="+mn-lt"/>
            </a:endParaRPr>
          </a:p>
          <a:p>
            <a:pPr marL="266700" indent="-266700">
              <a:spcBef>
                <a:spcPts val="1200"/>
              </a:spcBef>
              <a:buFontTx/>
              <a:buChar char="•"/>
              <a:defRPr/>
            </a:pPr>
            <a:r>
              <a:rPr lang="mk-MK" sz="2200" dirty="0" smtClean="0">
                <a:latin typeface="+mn-lt"/>
              </a:rPr>
              <a:t>Финансирањето на образованието и обуката е поврзано со квалитетот и резултатите</a:t>
            </a:r>
            <a:endParaRPr lang="en-GB" sz="2200" dirty="0" smtClean="0">
              <a:latin typeface="+mn-lt"/>
            </a:endParaRPr>
          </a:p>
          <a:p>
            <a:pPr marL="266700" indent="-266700">
              <a:buFontTx/>
              <a:buChar char="•"/>
              <a:defRPr/>
            </a:pPr>
            <a:endParaRPr lang="en-GB" sz="2200" dirty="0" smtClean="0"/>
          </a:p>
          <a:p>
            <a:pPr marL="0" indent="0">
              <a:buFontTx/>
              <a:buChar char="•"/>
              <a:defRPr/>
            </a:pPr>
            <a:endParaRPr lang="en-GB" sz="2400" b="0" dirty="0" smtClean="0"/>
          </a:p>
          <a:p>
            <a:pPr marL="0" indent="0">
              <a:buFontTx/>
              <a:buChar char="•"/>
              <a:defRPr/>
            </a:pPr>
            <a:endParaRPr lang="en-GB" sz="2400" b="0" dirty="0" smtClean="0"/>
          </a:p>
          <a:p>
            <a:pPr marL="0" indent="0">
              <a:buFontTx/>
              <a:buChar char="•"/>
              <a:defRPr/>
            </a:pPr>
            <a:endParaRPr lang="en-GB" sz="2400" b="0" dirty="0" smtClean="0"/>
          </a:p>
          <a:p>
            <a:pPr marL="0" indent="0">
              <a:buFontTx/>
              <a:buChar char="•"/>
              <a:defRPr/>
            </a:pPr>
            <a:endParaRPr lang="en-GB" sz="2400" b="0" dirty="0" smtClean="0"/>
          </a:p>
          <a:p>
            <a:pPr marL="0" indent="0">
              <a:defRPr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5502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578733"/>
            <a:ext cx="5979887" cy="632725"/>
          </a:xfrm>
        </p:spPr>
        <p:txBody>
          <a:bodyPr/>
          <a:lstStyle/>
          <a:p>
            <a:r>
              <a:rPr lang="mk-MK" dirty="0" smtClean="0"/>
              <a:t>Улогата на работодавачите и на ССВ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808"/>
            <a:ext cx="8229600" cy="5081621"/>
          </a:xfrm>
        </p:spPr>
        <p:txBody>
          <a:bodyPr/>
          <a:lstStyle/>
          <a:p>
            <a:endParaRPr lang="en-US" dirty="0"/>
          </a:p>
          <a:p>
            <a:pPr marL="457200" indent="-457200">
              <a:buAutoNum type="arabicPeriod"/>
            </a:pPr>
            <a:r>
              <a:rPr lang="mk-MK" dirty="0" smtClean="0"/>
              <a:t>Секторските совети за вештини</a:t>
            </a:r>
            <a:r>
              <a:rPr lang="en-US" dirty="0" smtClean="0"/>
              <a:t> (</a:t>
            </a:r>
            <a:r>
              <a:rPr lang="mk-MK" dirty="0" smtClean="0"/>
              <a:t>ССВ</a:t>
            </a:r>
            <a:r>
              <a:rPr lang="en-US" dirty="0" smtClean="0"/>
              <a:t>) </a:t>
            </a:r>
            <a:r>
              <a:rPr lang="mk-MK" dirty="0" smtClean="0"/>
              <a:t>се тела предводени од работодавачите и лиценцирани од Владата на ВБ за развивање на стандарди на занимања и решенија за вештини за нивните индустриски сектори. 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 startAt="2"/>
            </a:pPr>
            <a:r>
              <a:rPr lang="mk-MK" dirty="0" smtClean="0"/>
              <a:t>Комисијата за вработување и вештини на ВБ</a:t>
            </a:r>
            <a:r>
              <a:rPr lang="en-US" dirty="0" smtClean="0"/>
              <a:t> (</a:t>
            </a:r>
            <a:r>
              <a:rPr lang="mk-MK" dirty="0" smtClean="0"/>
              <a:t>УКЦЕС</a:t>
            </a:r>
            <a:r>
              <a:rPr lang="en-US" dirty="0" smtClean="0"/>
              <a:t>) </a:t>
            </a:r>
            <a:r>
              <a:rPr lang="mk-MK" dirty="0" smtClean="0"/>
              <a:t>нуди совети за проблеми со вештините и вработувањето во ВБ и податоци за пазарот на труд.</a:t>
            </a:r>
          </a:p>
          <a:p>
            <a:pPr marL="0" indent="0"/>
            <a:endParaRPr lang="en-US" dirty="0"/>
          </a:p>
          <a:p>
            <a:r>
              <a:rPr lang="en-US" dirty="0" smtClean="0"/>
              <a:t>3. 	</a:t>
            </a:r>
            <a:r>
              <a:rPr lang="mk-MK" dirty="0" smtClean="0"/>
              <a:t>Работодавачите се вклучени во дизајнирање и испорачување на стручни квалификации и програми за учење, како што е Стажирањето.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75875" y="6250400"/>
            <a:ext cx="1634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400" dirty="0" smtClean="0">
                <a:latin typeface="Arial"/>
                <a:cs typeface="Arial"/>
              </a:rPr>
              <a:t>Извор</a:t>
            </a:r>
            <a:r>
              <a:rPr lang="en-US" sz="1400" dirty="0" smtClean="0">
                <a:latin typeface="Arial"/>
                <a:cs typeface="Arial"/>
              </a:rPr>
              <a:t>: People 1st</a:t>
            </a:r>
          </a:p>
        </p:txBody>
      </p:sp>
    </p:spTree>
    <p:extLst>
      <p:ext uri="{BB962C8B-B14F-4D97-AF65-F5344CB8AC3E}">
        <p14:creationId xmlns:p14="http://schemas.microsoft.com/office/powerpoint/2010/main" val="22963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763929"/>
            <a:ext cx="5979887" cy="868101"/>
          </a:xfrm>
        </p:spPr>
        <p:txBody>
          <a:bodyPr/>
          <a:lstStyle/>
          <a:p>
            <a:pPr eaLnBrk="1" hangingPunct="1"/>
            <a:r>
              <a:rPr lang="mk-MK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Краток преглед на Секторските совети за вештини</a:t>
            </a:r>
            <a:endParaRPr lang="en-GB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8288" y="1632030"/>
            <a:ext cx="4909312" cy="4888992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/>
            <a:r>
              <a:rPr lang="mk-MK" dirty="0" smtClean="0">
                <a:latin typeface="+mn-lt"/>
              </a:rPr>
              <a:t>Цели</a:t>
            </a:r>
            <a:endParaRPr lang="en-GB" dirty="0" smtClean="0">
              <a:latin typeface="+mn-lt"/>
            </a:endParaRPr>
          </a:p>
          <a:p>
            <a:pPr marL="0" indent="0" eaLnBrk="1" hangingPunct="1"/>
            <a:endParaRPr lang="en-GB" sz="1200" dirty="0" smtClean="0">
              <a:latin typeface="+mn-lt"/>
            </a:endParaRPr>
          </a:p>
          <a:p>
            <a:pPr lvl="1" eaLnBrk="1" hangingPunct="1"/>
            <a:r>
              <a:rPr lang="mk-MK" dirty="0" smtClean="0">
                <a:latin typeface="+mn-lt"/>
              </a:rPr>
              <a:t>Да се подобри продуктивноста и перформансите на бизнисот и на јавните служби</a:t>
            </a:r>
            <a:r>
              <a:rPr lang="en-GB" dirty="0" smtClean="0">
                <a:latin typeface="+mn-lt"/>
              </a:rPr>
              <a:t> </a:t>
            </a:r>
          </a:p>
          <a:p>
            <a:pPr lvl="1" eaLnBrk="1" hangingPunct="1"/>
            <a:r>
              <a:rPr lang="mk-MK" dirty="0" smtClean="0">
                <a:latin typeface="+mn-lt"/>
              </a:rPr>
              <a:t>Да се подобри понудата за учење вклучувајќи стажирање, високо образование и Национални стандарди за занимања</a:t>
            </a:r>
            <a:endParaRPr lang="en-GB" dirty="0" smtClean="0">
              <a:latin typeface="+mn-lt"/>
            </a:endParaRPr>
          </a:p>
          <a:p>
            <a:pPr lvl="1" eaLnBrk="1" hangingPunct="1"/>
            <a:r>
              <a:rPr lang="mk-MK" dirty="0" smtClean="0">
                <a:latin typeface="+mn-lt"/>
              </a:rPr>
              <a:t>Да се намалат јазовите и недостатокот на вештини</a:t>
            </a:r>
            <a:r>
              <a:rPr lang="en-GB" dirty="0" smtClean="0">
                <a:latin typeface="+mn-lt"/>
              </a:rPr>
              <a:t> </a:t>
            </a:r>
          </a:p>
          <a:p>
            <a:pPr lvl="1" eaLnBrk="1" hangingPunct="1"/>
            <a:r>
              <a:rPr lang="mk-MK" dirty="0" smtClean="0">
                <a:latin typeface="+mn-lt"/>
              </a:rPr>
              <a:t>Да се зголемат можностите за зголемување на вештините и придонесот на сите за работната сила во секторот</a:t>
            </a:r>
            <a:endParaRPr lang="en-GB" dirty="0" smtClean="0">
              <a:latin typeface="+mn-lt"/>
            </a:endParaRPr>
          </a:p>
          <a:p>
            <a:pPr marL="0" indent="0" eaLnBrk="1" hangingPunct="1">
              <a:spcBef>
                <a:spcPct val="50000"/>
              </a:spcBef>
            </a:pPr>
            <a:endParaRPr lang="en-GB" dirty="0" smtClean="0">
              <a:latin typeface="+mn-lt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n-GB" dirty="0" smtClean="0">
                <a:latin typeface="+mn-lt"/>
              </a:rPr>
              <a:t>18 </a:t>
            </a:r>
            <a:r>
              <a:rPr lang="mk-MK" dirty="0" smtClean="0">
                <a:latin typeface="+mn-lt"/>
              </a:rPr>
              <a:t>ССВ и 4 Секторски тела за вештини, што го покриваат приватното, јавното и доброволното вработување, и 90% од занимањата кај работната сила во ВБ</a:t>
            </a:r>
            <a:endParaRPr lang="en-GB" dirty="0" smtClean="0">
              <a:latin typeface="+mn-lt"/>
            </a:endParaRPr>
          </a:p>
          <a:p>
            <a:pPr marL="0" indent="0">
              <a:spcBef>
                <a:spcPct val="50000"/>
              </a:spcBef>
            </a:pPr>
            <a:r>
              <a:rPr lang="mk-MK" dirty="0" smtClean="0">
                <a:latin typeface="+mn-lt"/>
              </a:rPr>
              <a:t>Одборите се составени од работодавачи и синдикати.</a:t>
            </a:r>
            <a:endParaRPr lang="en-GB" dirty="0" smtClean="0">
              <a:latin typeface="+mn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4690958"/>
              </p:ext>
            </p:extLst>
          </p:nvPr>
        </p:nvGraphicFramePr>
        <p:xfrm>
          <a:off x="231648" y="2121408"/>
          <a:ext cx="3438144" cy="300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94816" y="1546686"/>
            <a:ext cx="278973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9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/>
              </a:rPr>
              <a:t>Клучни карактеристики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tners for Change">
  <a:themeElements>
    <a:clrScheme name="Office">
      <a:dk1>
        <a:sysClr val="windowText" lastClr="000000"/>
      </a:dk1>
      <a:lt1>
        <a:sysClr val="window" lastClr="C1D5C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C1D5C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BC Partners for Change">
      <a:dk1>
        <a:sysClr val="windowText" lastClr="000000"/>
      </a:dk1>
      <a:lt1>
        <a:sysClr val="window" lastClr="C1D5C2"/>
      </a:lt1>
      <a:dk2>
        <a:srgbClr val="1F497D"/>
      </a:dk2>
      <a:lt2>
        <a:srgbClr val="EEECE1"/>
      </a:lt2>
      <a:accent1>
        <a:srgbClr val="30A8BC"/>
      </a:accent1>
      <a:accent2>
        <a:srgbClr val="4EAE87"/>
      </a:accent2>
      <a:accent3>
        <a:srgbClr val="5D689F"/>
      </a:accent3>
      <a:accent4>
        <a:srgbClr val="D7415F"/>
      </a:accent4>
      <a:accent5>
        <a:srgbClr val="E98E31"/>
      </a:accent5>
      <a:accent6>
        <a:srgbClr val="E98E3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BC Partners for Change">
      <a:dk1>
        <a:sysClr val="windowText" lastClr="000000"/>
      </a:dk1>
      <a:lt1>
        <a:sysClr val="window" lastClr="C1D5C2"/>
      </a:lt1>
      <a:dk2>
        <a:srgbClr val="1F497D"/>
      </a:dk2>
      <a:lt2>
        <a:srgbClr val="EEECE1"/>
      </a:lt2>
      <a:accent1>
        <a:srgbClr val="30A8BC"/>
      </a:accent1>
      <a:accent2>
        <a:srgbClr val="4EAE87"/>
      </a:accent2>
      <a:accent3>
        <a:srgbClr val="5D689F"/>
      </a:accent3>
      <a:accent4>
        <a:srgbClr val="D7415F"/>
      </a:accent4>
      <a:accent5>
        <a:srgbClr val="E98E31"/>
      </a:accent5>
      <a:accent6>
        <a:srgbClr val="E98E3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BC Partners for Change">
      <a:dk1>
        <a:sysClr val="windowText" lastClr="000000"/>
      </a:dk1>
      <a:lt1>
        <a:sysClr val="window" lastClr="C1D5C2"/>
      </a:lt1>
      <a:dk2>
        <a:srgbClr val="1F497D"/>
      </a:dk2>
      <a:lt2>
        <a:srgbClr val="EEECE1"/>
      </a:lt2>
      <a:accent1>
        <a:srgbClr val="30A8BC"/>
      </a:accent1>
      <a:accent2>
        <a:srgbClr val="4EAE87"/>
      </a:accent2>
      <a:accent3>
        <a:srgbClr val="5D689F"/>
      </a:accent3>
      <a:accent4>
        <a:srgbClr val="D7415F"/>
      </a:accent4>
      <a:accent5>
        <a:srgbClr val="E98E31"/>
      </a:accent5>
      <a:accent6>
        <a:srgbClr val="E98E3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BC Partners for Change">
      <a:dk1>
        <a:sysClr val="windowText" lastClr="000000"/>
      </a:dk1>
      <a:lt1>
        <a:sysClr val="window" lastClr="C1D5C2"/>
      </a:lt1>
      <a:dk2>
        <a:srgbClr val="1F497D"/>
      </a:dk2>
      <a:lt2>
        <a:srgbClr val="EEECE1"/>
      </a:lt2>
      <a:accent1>
        <a:srgbClr val="30A8BC"/>
      </a:accent1>
      <a:accent2>
        <a:srgbClr val="4EAE87"/>
      </a:accent2>
      <a:accent3>
        <a:srgbClr val="5D689F"/>
      </a:accent3>
      <a:accent4>
        <a:srgbClr val="D7415F"/>
      </a:accent4>
      <a:accent5>
        <a:srgbClr val="E98E31"/>
      </a:accent5>
      <a:accent6>
        <a:srgbClr val="E98E3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BC Partners for Change">
      <a:dk1>
        <a:sysClr val="windowText" lastClr="000000"/>
      </a:dk1>
      <a:lt1>
        <a:sysClr val="window" lastClr="C1D5C2"/>
      </a:lt1>
      <a:dk2>
        <a:srgbClr val="1F497D"/>
      </a:dk2>
      <a:lt2>
        <a:srgbClr val="EEECE1"/>
      </a:lt2>
      <a:accent1>
        <a:srgbClr val="30A8BC"/>
      </a:accent1>
      <a:accent2>
        <a:srgbClr val="4EAE87"/>
      </a:accent2>
      <a:accent3>
        <a:srgbClr val="5D689F"/>
      </a:accent3>
      <a:accent4>
        <a:srgbClr val="D7415F"/>
      </a:accent4>
      <a:accent5>
        <a:srgbClr val="E98E31"/>
      </a:accent5>
      <a:accent6>
        <a:srgbClr val="E98E3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1D5C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1D5C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Partners for Change</Template>
  <TotalTime>2636</TotalTime>
  <Words>2950</Words>
  <Application>Microsoft Office PowerPoint</Application>
  <PresentationFormat>On-screen Show (4:3)</PresentationFormat>
  <Paragraphs>419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Partners for Change</vt:lpstr>
      <vt:lpstr>Custom Design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Кратка содржина</vt:lpstr>
      <vt:lpstr>Контекстот во Велика Британија</vt:lpstr>
      <vt:lpstr>Историја</vt:lpstr>
      <vt:lpstr>Амбиции за вештини во Велика Британија</vt:lpstr>
      <vt:lpstr>PowerPoint Presentation</vt:lpstr>
      <vt:lpstr>PowerPoint Presentation</vt:lpstr>
      <vt:lpstr>Улогата на работодавачите и на ССВ?</vt:lpstr>
      <vt:lpstr>Краток преглед на Секторските совети за вештини</vt:lpstr>
      <vt:lpstr>PowerPoint Presentation</vt:lpstr>
      <vt:lpstr>Зошто секторски совети за вештини?</vt:lpstr>
      <vt:lpstr>Секторски совети за вештини - денес </vt:lpstr>
      <vt:lpstr>Секторски совети за вештини - членови</vt:lpstr>
      <vt:lpstr>1998 – до денес</vt:lpstr>
      <vt:lpstr>Финансирање на Секторските совети за вештини</vt:lpstr>
      <vt:lpstr>Влијание и резултати на ССВ</vt:lpstr>
      <vt:lpstr>Како Секторските совети за вештини им помагаат на работодавачите – што ги задржува?</vt:lpstr>
      <vt:lpstr>Придобивки за работодавачите</vt:lpstr>
      <vt:lpstr>PowerPoint Presentation</vt:lpstr>
      <vt:lpstr>Што можат работодавачите да направат преку ССВ? </vt:lpstr>
      <vt:lpstr>1. Национални стандарди за занимања  </vt:lpstr>
      <vt:lpstr>Процес на развивање на квалификации</vt:lpstr>
      <vt:lpstr>Циклус на развивање на вештини</vt:lpstr>
      <vt:lpstr>НРК и развој на вештини: градење на вештини за работното место</vt:lpstr>
      <vt:lpstr>PowerPoint Presentation</vt:lpstr>
      <vt:lpstr>2. Истражување и информации за пазарот на труд</vt:lpstr>
      <vt:lpstr>3. Учење на работа: стажирање</vt:lpstr>
      <vt:lpstr>Модел на стажирање</vt:lpstr>
      <vt:lpstr>4. Национални академии за вештини</vt:lpstr>
      <vt:lpstr>PowerPoint Presentation</vt:lpstr>
      <vt:lpstr>5. Развивање на наставна програма</vt:lpstr>
      <vt:lpstr>Ангажирање на работодавачите: предизвици</vt:lpstr>
      <vt:lpstr>Научени лекции од Велика Британија </vt:lpstr>
      <vt:lpstr>PowerPoint Presentation</vt:lpstr>
      <vt:lpstr>  Прашања?  Благодарам!  ivana.aleksic@britishcouncil.rs  +381 (0) 63 653-443  stephan@onethousandvolts.com +44 (0) 7932 663 009 +44 (0) 20 8390 9155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</dc:creator>
  <cp:lastModifiedBy>Koneski, Zarko  (Macedonia)</cp:lastModifiedBy>
  <cp:revision>194</cp:revision>
  <cp:lastPrinted>2015-03-17T07:16:28Z</cp:lastPrinted>
  <dcterms:created xsi:type="dcterms:W3CDTF">2013-05-13T20:02:18Z</dcterms:created>
  <dcterms:modified xsi:type="dcterms:W3CDTF">2015-03-30T17:30:51Z</dcterms:modified>
</cp:coreProperties>
</file>